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Bebas Neue"/>
      <p:regular r:id="rId39"/>
    </p:embeddedFont>
    <p:embeddedFont>
      <p:font typeface="Assistant"/>
      <p:regular r:id="rId40"/>
      <p:bold r:id="rId41"/>
    </p:embeddedFont>
    <p:embeddedFont>
      <p:font typeface="Prompt"/>
      <p:regular r:id="rId42"/>
      <p:bold r:id="rId43"/>
      <p:italic r:id="rId44"/>
      <p:boldItalic r:id="rId45"/>
    </p:embeddedFont>
    <p:embeddedFont>
      <p:font typeface="Sora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8" roundtripDataSignature="AMtx7mjy0cbqiA10AtWudHFr9a8uzSAC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ssistant-regular.fntdata"/><Relationship Id="rId20" Type="http://schemas.openxmlformats.org/officeDocument/2006/relationships/slide" Target="slides/slide15.xml"/><Relationship Id="rId42" Type="http://schemas.openxmlformats.org/officeDocument/2006/relationships/font" Target="fonts/Prompt-regular.fntdata"/><Relationship Id="rId41" Type="http://schemas.openxmlformats.org/officeDocument/2006/relationships/font" Target="fonts/Assistant-bold.fntdata"/><Relationship Id="rId22" Type="http://schemas.openxmlformats.org/officeDocument/2006/relationships/slide" Target="slides/slide17.xml"/><Relationship Id="rId44" Type="http://schemas.openxmlformats.org/officeDocument/2006/relationships/font" Target="fonts/Prompt-italic.fntdata"/><Relationship Id="rId21" Type="http://schemas.openxmlformats.org/officeDocument/2006/relationships/slide" Target="slides/slide16.xml"/><Relationship Id="rId43" Type="http://schemas.openxmlformats.org/officeDocument/2006/relationships/font" Target="fonts/Prompt-bold.fntdata"/><Relationship Id="rId24" Type="http://schemas.openxmlformats.org/officeDocument/2006/relationships/slide" Target="slides/slide19.xml"/><Relationship Id="rId46" Type="http://schemas.openxmlformats.org/officeDocument/2006/relationships/font" Target="fonts/Sora-regular.fntdata"/><Relationship Id="rId23" Type="http://schemas.openxmlformats.org/officeDocument/2006/relationships/slide" Target="slides/slide18.xml"/><Relationship Id="rId45" Type="http://schemas.openxmlformats.org/officeDocument/2006/relationships/font" Target="fonts/Promp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customschemas.google.com/relationships/presentationmetadata" Target="metadata"/><Relationship Id="rId25" Type="http://schemas.openxmlformats.org/officeDocument/2006/relationships/slide" Target="slides/slide20.xml"/><Relationship Id="rId47" Type="http://schemas.openxmlformats.org/officeDocument/2006/relationships/font" Target="fonts/Sora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BebasNeue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1"/>
          <p:cNvPicPr preferRelativeResize="0"/>
          <p:nvPr/>
        </p:nvPicPr>
        <p:blipFill rotWithShape="1">
          <a:blip r:embed="rId2">
            <a:alphaModFix amt="30000"/>
          </a:blip>
          <a:srcRect b="0" l="21724" r="21730" t="0"/>
          <a:stretch/>
        </p:blipFill>
        <p:spPr>
          <a:xfrm>
            <a:off x="2274030" y="285796"/>
            <a:ext cx="4595700" cy="457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" name="Google Shape;10;p31"/>
          <p:cNvPicPr preferRelativeResize="0"/>
          <p:nvPr/>
        </p:nvPicPr>
        <p:blipFill rotWithShape="1">
          <a:blip r:embed="rId2">
            <a:alphaModFix amt="30000"/>
          </a:blip>
          <a:srcRect b="0" l="39999" r="3454" t="0"/>
          <a:stretch/>
        </p:blipFill>
        <p:spPr>
          <a:xfrm>
            <a:off x="6869970" y="285796"/>
            <a:ext cx="4595700" cy="4572300"/>
          </a:xfrm>
          <a:prstGeom prst="chord">
            <a:avLst>
              <a:gd fmla="val 5407946" name="adj1"/>
              <a:gd fmla="val 16178794" name="adj2"/>
            </a:avLst>
          </a:prstGeom>
          <a:noFill/>
          <a:ln>
            <a:noFill/>
          </a:ln>
        </p:spPr>
      </p:pic>
      <p:pic>
        <p:nvPicPr>
          <p:cNvPr id="11" name="Google Shape;11;p31"/>
          <p:cNvPicPr preferRelativeResize="0"/>
          <p:nvPr/>
        </p:nvPicPr>
        <p:blipFill rotWithShape="1">
          <a:blip r:embed="rId2">
            <a:alphaModFix amt="30000"/>
          </a:blip>
          <a:srcRect b="0" l="39999" r="3454" t="0"/>
          <a:stretch/>
        </p:blipFill>
        <p:spPr>
          <a:xfrm rot="10800000">
            <a:off x="-2321670" y="285554"/>
            <a:ext cx="4595700" cy="4572300"/>
          </a:xfrm>
          <a:prstGeom prst="chord">
            <a:avLst>
              <a:gd fmla="val 5396187" name="adj1"/>
              <a:gd fmla="val 16190556" name="adj2"/>
            </a:avLst>
          </a:prstGeom>
          <a:noFill/>
          <a:ln>
            <a:noFill/>
          </a:ln>
        </p:spPr>
      </p:pic>
      <p:sp>
        <p:nvSpPr>
          <p:cNvPr id="12" name="Google Shape;12;p31"/>
          <p:cNvSpPr txBox="1"/>
          <p:nvPr>
            <p:ph type="ctrTitle"/>
          </p:nvPr>
        </p:nvSpPr>
        <p:spPr>
          <a:xfrm>
            <a:off x="1184682" y="1347575"/>
            <a:ext cx="6774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1"/>
          <p:cNvSpPr txBox="1"/>
          <p:nvPr>
            <p:ph idx="1" type="subTitle"/>
          </p:nvPr>
        </p:nvSpPr>
        <p:spPr>
          <a:xfrm>
            <a:off x="1184550" y="3386450"/>
            <a:ext cx="67749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4" name="Google Shape;14;p31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15" name="Google Shape;15;p31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31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0"/>
          <p:cNvPicPr preferRelativeResize="0"/>
          <p:nvPr/>
        </p:nvPicPr>
        <p:blipFill rotWithShape="1">
          <a:blip r:embed="rId2">
            <a:alphaModFix amt="30000"/>
          </a:blip>
          <a:srcRect b="0" l="39999" r="3454" t="0"/>
          <a:stretch/>
        </p:blipFill>
        <p:spPr>
          <a:xfrm rot="10800000">
            <a:off x="-2251945" y="285554"/>
            <a:ext cx="4595700" cy="4572300"/>
          </a:xfrm>
          <a:prstGeom prst="chord">
            <a:avLst>
              <a:gd fmla="val 5288049" name="adj1"/>
              <a:gd fmla="val 16311946" name="adj2"/>
            </a:avLst>
          </a:prstGeom>
          <a:noFill/>
          <a:ln>
            <a:noFill/>
          </a:ln>
        </p:spPr>
      </p:pic>
      <p:pic>
        <p:nvPicPr>
          <p:cNvPr id="109" name="Google Shape;109;p40"/>
          <p:cNvPicPr preferRelativeResize="0"/>
          <p:nvPr/>
        </p:nvPicPr>
        <p:blipFill rotWithShape="1">
          <a:blip r:embed="rId2">
            <a:alphaModFix amt="30000"/>
          </a:blip>
          <a:srcRect b="0" l="-5" r="43460" t="0"/>
          <a:stretch/>
        </p:blipFill>
        <p:spPr>
          <a:xfrm>
            <a:off x="5931000" y="-1747950"/>
            <a:ext cx="3267900" cy="3251400"/>
          </a:xfrm>
          <a:prstGeom prst="chord">
            <a:avLst>
              <a:gd fmla="val 204041" name="adj1"/>
              <a:gd fmla="val 10569870" name="adj2"/>
            </a:avLst>
          </a:prstGeom>
          <a:noFill/>
          <a:ln>
            <a:noFill/>
          </a:ln>
        </p:spPr>
      </p:pic>
      <p:pic>
        <p:nvPicPr>
          <p:cNvPr id="110" name="Google Shape;110;p40"/>
          <p:cNvPicPr preferRelativeResize="0"/>
          <p:nvPr/>
        </p:nvPicPr>
        <p:blipFill rotWithShape="1">
          <a:blip r:embed="rId2">
            <a:alphaModFix amt="30000"/>
          </a:blip>
          <a:srcRect b="0" l="38511" r="4942" t="0"/>
          <a:stretch/>
        </p:blipFill>
        <p:spPr>
          <a:xfrm rot="10800000">
            <a:off x="4779702" y="4042052"/>
            <a:ext cx="2814900" cy="2800500"/>
          </a:xfrm>
          <a:prstGeom prst="chord">
            <a:avLst>
              <a:gd fmla="val 687280" name="adj1"/>
              <a:gd fmla="val 10126043" name="adj2"/>
            </a:avLst>
          </a:prstGeom>
          <a:noFill/>
          <a:ln>
            <a:noFill/>
          </a:ln>
        </p:spPr>
      </p:pic>
      <p:sp>
        <p:nvSpPr>
          <p:cNvPr id="111" name="Google Shape;111;p40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12" name="Google Shape;112;p40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113" name="Google Shape;113;p40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" name="Google Shape;114;p40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1"/>
          <p:cNvPicPr preferRelativeResize="0"/>
          <p:nvPr/>
        </p:nvPicPr>
        <p:blipFill rotWithShape="1">
          <a:blip r:embed="rId2">
            <a:alphaModFix amt="30000"/>
          </a:blip>
          <a:srcRect b="0" l="0" r="43454" t="0"/>
          <a:stretch/>
        </p:blipFill>
        <p:spPr>
          <a:xfrm>
            <a:off x="2274030" y="285796"/>
            <a:ext cx="4595700" cy="4572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17" name="Google Shape;117;p41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118" name="Google Shape;118;p41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41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0" name="Google Shape;120;p41"/>
          <p:cNvSpPr txBox="1"/>
          <p:nvPr>
            <p:ph type="title"/>
          </p:nvPr>
        </p:nvSpPr>
        <p:spPr>
          <a:xfrm>
            <a:off x="2241400" y="1613453"/>
            <a:ext cx="46611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" name="Google Shape;121;p41"/>
          <p:cNvSpPr txBox="1"/>
          <p:nvPr>
            <p:ph idx="1" type="subTitle"/>
          </p:nvPr>
        </p:nvSpPr>
        <p:spPr>
          <a:xfrm>
            <a:off x="2241500" y="2897350"/>
            <a:ext cx="46611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pic>
        <p:nvPicPr>
          <p:cNvPr id="122" name="Google Shape;122;p41"/>
          <p:cNvPicPr preferRelativeResize="0"/>
          <p:nvPr/>
        </p:nvPicPr>
        <p:blipFill rotWithShape="1">
          <a:blip r:embed="rId2">
            <a:alphaModFix amt="30000"/>
          </a:blip>
          <a:srcRect b="0" l="1865" r="41588" t="0"/>
          <a:stretch/>
        </p:blipFill>
        <p:spPr>
          <a:xfrm>
            <a:off x="6869970" y="285796"/>
            <a:ext cx="4595700" cy="4572300"/>
          </a:xfrm>
          <a:prstGeom prst="chord">
            <a:avLst>
              <a:gd fmla="val 5407946" name="adj1"/>
              <a:gd fmla="val 16178794" name="adj2"/>
            </a:avLst>
          </a:prstGeom>
          <a:noFill/>
          <a:ln>
            <a:noFill/>
          </a:ln>
        </p:spPr>
      </p:pic>
      <p:pic>
        <p:nvPicPr>
          <p:cNvPr id="123" name="Google Shape;123;p41"/>
          <p:cNvPicPr preferRelativeResize="0"/>
          <p:nvPr/>
        </p:nvPicPr>
        <p:blipFill rotWithShape="1">
          <a:blip r:embed="rId2">
            <a:alphaModFix amt="30000"/>
          </a:blip>
          <a:srcRect b="0" l="0" r="43454" t="0"/>
          <a:stretch/>
        </p:blipFill>
        <p:spPr>
          <a:xfrm rot="10800000">
            <a:off x="-2321670" y="285554"/>
            <a:ext cx="4595700" cy="4572300"/>
          </a:xfrm>
          <a:prstGeom prst="chord">
            <a:avLst>
              <a:gd fmla="val 5396187" name="adj1"/>
              <a:gd fmla="val 16190556" name="adj2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42"/>
          <p:cNvPicPr preferRelativeResize="0"/>
          <p:nvPr/>
        </p:nvPicPr>
        <p:blipFill rotWithShape="1">
          <a:blip r:embed="rId2">
            <a:alphaModFix amt="30000"/>
          </a:blip>
          <a:srcRect b="0" l="39999" r="3454" t="0"/>
          <a:stretch/>
        </p:blipFill>
        <p:spPr>
          <a:xfrm>
            <a:off x="6869970" y="285796"/>
            <a:ext cx="4595700" cy="4572300"/>
          </a:xfrm>
          <a:prstGeom prst="chord">
            <a:avLst>
              <a:gd fmla="val 5407946" name="adj1"/>
              <a:gd fmla="val 16178794" name="adj2"/>
            </a:avLst>
          </a:prstGeom>
          <a:noFill/>
          <a:ln>
            <a:noFill/>
          </a:ln>
        </p:spPr>
      </p:pic>
      <p:pic>
        <p:nvPicPr>
          <p:cNvPr id="126" name="Google Shape;126;p42"/>
          <p:cNvPicPr preferRelativeResize="0"/>
          <p:nvPr/>
        </p:nvPicPr>
        <p:blipFill rotWithShape="1">
          <a:blip r:embed="rId2">
            <a:alphaModFix amt="30000"/>
          </a:blip>
          <a:srcRect b="0" l="39999" r="3454" t="0"/>
          <a:stretch/>
        </p:blipFill>
        <p:spPr>
          <a:xfrm rot="10800000">
            <a:off x="-2321670" y="285554"/>
            <a:ext cx="4595700" cy="4572300"/>
          </a:xfrm>
          <a:prstGeom prst="chord">
            <a:avLst>
              <a:gd fmla="val 5396187" name="adj1"/>
              <a:gd fmla="val 16190556" name="adj2"/>
            </a:avLst>
          </a:prstGeom>
          <a:noFill/>
          <a:ln>
            <a:noFill/>
          </a:ln>
        </p:spPr>
      </p:pic>
      <p:sp>
        <p:nvSpPr>
          <p:cNvPr id="127" name="Google Shape;127;p42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8" name="Google Shape;128;p42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129" name="Google Shape;129;p42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" name="Google Shape;130;p42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44"/>
          <p:cNvPicPr preferRelativeResize="0"/>
          <p:nvPr/>
        </p:nvPicPr>
        <p:blipFill rotWithShape="1">
          <a:blip r:embed="rId2">
            <a:alphaModFix amt="30000"/>
          </a:blip>
          <a:srcRect b="0" l="13616" r="29838" t="0"/>
          <a:stretch/>
        </p:blipFill>
        <p:spPr>
          <a:xfrm flipH="1" rot="10800000">
            <a:off x="6868909" y="-2313328"/>
            <a:ext cx="4572300" cy="4548900"/>
          </a:xfrm>
          <a:prstGeom prst="pie">
            <a:avLst>
              <a:gd fmla="val 10798275" name="adj1"/>
              <a:gd fmla="val 16200000" name="adj2"/>
            </a:avLst>
          </a:prstGeom>
          <a:noFill/>
          <a:ln>
            <a:noFill/>
          </a:ln>
        </p:spPr>
      </p:pic>
      <p:pic>
        <p:nvPicPr>
          <p:cNvPr id="134" name="Google Shape;134;p44"/>
          <p:cNvPicPr preferRelativeResize="0"/>
          <p:nvPr/>
        </p:nvPicPr>
        <p:blipFill rotWithShape="1">
          <a:blip r:embed="rId2">
            <a:alphaModFix amt="30000"/>
          </a:blip>
          <a:srcRect b="0" l="20548" r="22906" t="0"/>
          <a:stretch/>
        </p:blipFill>
        <p:spPr>
          <a:xfrm flipH="1">
            <a:off x="-1840060" y="3375950"/>
            <a:ext cx="3633900" cy="3615300"/>
          </a:xfrm>
          <a:prstGeom prst="pie">
            <a:avLst>
              <a:gd fmla="val 10798275" name="adj1"/>
              <a:gd fmla="val 16200000" name="adj2"/>
            </a:avLst>
          </a:prstGeom>
          <a:noFill/>
          <a:ln>
            <a:noFill/>
          </a:ln>
        </p:spPr>
      </p:pic>
      <p:grpSp>
        <p:nvGrpSpPr>
          <p:cNvPr id="135" name="Google Shape;135;p44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136" name="Google Shape;136;p44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" name="Google Shape;137;p44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2"/>
          <p:cNvPicPr preferRelativeResize="0"/>
          <p:nvPr/>
        </p:nvPicPr>
        <p:blipFill rotWithShape="1">
          <a:blip r:embed="rId2">
            <a:alphaModFix amt="30000"/>
          </a:blip>
          <a:srcRect b="0" l="3793" r="39660" t="0"/>
          <a:stretch/>
        </p:blipFill>
        <p:spPr>
          <a:xfrm>
            <a:off x="8430700" y="3164396"/>
            <a:ext cx="1989300" cy="1979100"/>
          </a:xfrm>
          <a:prstGeom prst="chord">
            <a:avLst>
              <a:gd fmla="val 5407946" name="adj1"/>
              <a:gd fmla="val 16178794" name="adj2"/>
            </a:avLst>
          </a:prstGeom>
          <a:noFill/>
          <a:ln>
            <a:noFill/>
          </a:ln>
        </p:spPr>
      </p:pic>
      <p:pic>
        <p:nvPicPr>
          <p:cNvPr id="19" name="Google Shape;19;p32"/>
          <p:cNvPicPr preferRelativeResize="0"/>
          <p:nvPr/>
        </p:nvPicPr>
        <p:blipFill rotWithShape="1">
          <a:blip r:embed="rId2">
            <a:alphaModFix amt="30000"/>
          </a:blip>
          <a:srcRect b="5969" l="5028" r="45182" t="5978"/>
          <a:stretch/>
        </p:blipFill>
        <p:spPr>
          <a:xfrm rot="10800000">
            <a:off x="-1284450" y="4"/>
            <a:ext cx="1989300" cy="1979400"/>
          </a:xfrm>
          <a:prstGeom prst="chord">
            <a:avLst>
              <a:gd fmla="val 5396187" name="adj1"/>
              <a:gd fmla="val 16190556" name="adj2"/>
            </a:avLst>
          </a:prstGeom>
          <a:noFill/>
          <a:ln>
            <a:noFill/>
          </a:ln>
        </p:spPr>
      </p:pic>
      <p:grpSp>
        <p:nvGrpSpPr>
          <p:cNvPr id="20" name="Google Shape;20;p32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21" name="Google Shape;21;p32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32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/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3"/>
          <p:cNvSpPr txBox="1"/>
          <p:nvPr>
            <p:ph idx="2" type="title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26" name="Google Shape;26;p33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27" name="Google Shape;27;p33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33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9" name="Google Shape;29;p33"/>
          <p:cNvPicPr preferRelativeResize="0"/>
          <p:nvPr/>
        </p:nvPicPr>
        <p:blipFill rotWithShape="1">
          <a:blip r:embed="rId2">
            <a:alphaModFix amt="30000"/>
          </a:blip>
          <a:srcRect b="0" l="39999" r="3454" t="0"/>
          <a:stretch/>
        </p:blipFill>
        <p:spPr>
          <a:xfrm rot="10800000">
            <a:off x="-2251945" y="285554"/>
            <a:ext cx="4595700" cy="4572300"/>
          </a:xfrm>
          <a:prstGeom prst="chord">
            <a:avLst>
              <a:gd fmla="val 5288049" name="adj1"/>
              <a:gd fmla="val 16311946" name="adj2"/>
            </a:avLst>
          </a:prstGeom>
          <a:noFill/>
          <a:ln>
            <a:noFill/>
          </a:ln>
        </p:spPr>
      </p:pic>
      <p:pic>
        <p:nvPicPr>
          <p:cNvPr id="30" name="Google Shape;30;p33"/>
          <p:cNvPicPr preferRelativeResize="0"/>
          <p:nvPr/>
        </p:nvPicPr>
        <p:blipFill rotWithShape="1">
          <a:blip r:embed="rId2">
            <a:alphaModFix amt="30000"/>
          </a:blip>
          <a:srcRect b="0" l="-5" r="43460" t="0"/>
          <a:stretch/>
        </p:blipFill>
        <p:spPr>
          <a:xfrm>
            <a:off x="5931000" y="-1747950"/>
            <a:ext cx="3267900" cy="3251400"/>
          </a:xfrm>
          <a:prstGeom prst="chord">
            <a:avLst>
              <a:gd fmla="val 204041" name="adj1"/>
              <a:gd fmla="val 10569870" name="adj2"/>
            </a:avLst>
          </a:prstGeom>
          <a:noFill/>
          <a:ln>
            <a:noFill/>
          </a:ln>
        </p:spPr>
      </p:pic>
      <p:pic>
        <p:nvPicPr>
          <p:cNvPr id="31" name="Google Shape;31;p33"/>
          <p:cNvPicPr preferRelativeResize="0"/>
          <p:nvPr/>
        </p:nvPicPr>
        <p:blipFill rotWithShape="1">
          <a:blip r:embed="rId2">
            <a:alphaModFix amt="30000"/>
          </a:blip>
          <a:srcRect b="0" l="38511" r="4942" t="0"/>
          <a:stretch/>
        </p:blipFill>
        <p:spPr>
          <a:xfrm rot="10800000">
            <a:off x="4779702" y="4042052"/>
            <a:ext cx="2814900" cy="2800500"/>
          </a:xfrm>
          <a:prstGeom prst="chord">
            <a:avLst>
              <a:gd fmla="val 687280" name="adj1"/>
              <a:gd fmla="val 10126043" name="adj2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34"/>
          <p:cNvSpPr txBox="1"/>
          <p:nvPr>
            <p:ph idx="1" type="body"/>
          </p:nvPr>
        </p:nvSpPr>
        <p:spPr>
          <a:xfrm>
            <a:off x="720000" y="1508175"/>
            <a:ext cx="2636400" cy="30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35" name="Google Shape;35;p34"/>
          <p:cNvPicPr preferRelativeResize="0"/>
          <p:nvPr/>
        </p:nvPicPr>
        <p:blipFill rotWithShape="1">
          <a:blip r:embed="rId2">
            <a:alphaModFix amt="30000"/>
          </a:blip>
          <a:srcRect b="0" l="13616" r="29838" t="0"/>
          <a:stretch/>
        </p:blipFill>
        <p:spPr>
          <a:xfrm flipH="1" rot="10800000">
            <a:off x="6868909" y="-2313328"/>
            <a:ext cx="4572300" cy="4548900"/>
          </a:xfrm>
          <a:prstGeom prst="pie">
            <a:avLst>
              <a:gd fmla="val 10798275" name="adj1"/>
              <a:gd fmla="val 16200000" name="adj2"/>
            </a:avLst>
          </a:prstGeom>
          <a:noFill/>
          <a:ln>
            <a:noFill/>
          </a:ln>
        </p:spPr>
      </p:pic>
      <p:pic>
        <p:nvPicPr>
          <p:cNvPr id="36" name="Google Shape;36;p34"/>
          <p:cNvPicPr preferRelativeResize="0"/>
          <p:nvPr/>
        </p:nvPicPr>
        <p:blipFill rotWithShape="1">
          <a:blip r:embed="rId2">
            <a:alphaModFix amt="30000"/>
          </a:blip>
          <a:srcRect b="0" l="20548" r="22906" t="0"/>
          <a:stretch/>
        </p:blipFill>
        <p:spPr>
          <a:xfrm flipH="1">
            <a:off x="-1840060" y="3375950"/>
            <a:ext cx="3633900" cy="3615300"/>
          </a:xfrm>
          <a:prstGeom prst="pie">
            <a:avLst>
              <a:gd fmla="val 10798275" name="adj1"/>
              <a:gd fmla="val 16200000" name="adj2"/>
            </a:avLst>
          </a:prstGeom>
          <a:noFill/>
          <a:ln>
            <a:noFill/>
          </a:ln>
        </p:spPr>
      </p:pic>
      <p:sp>
        <p:nvSpPr>
          <p:cNvPr id="37" name="Google Shape;37;p34"/>
          <p:cNvSpPr/>
          <p:nvPr>
            <p:ph idx="2" type="pic"/>
          </p:nvPr>
        </p:nvSpPr>
        <p:spPr>
          <a:xfrm>
            <a:off x="4951425" y="1333425"/>
            <a:ext cx="3623400" cy="335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8" name="Google Shape;38;p34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39" name="Google Shape;39;p34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34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35"/>
          <p:cNvPicPr preferRelativeResize="0"/>
          <p:nvPr/>
        </p:nvPicPr>
        <p:blipFill rotWithShape="1">
          <a:blip r:embed="rId2">
            <a:alphaModFix amt="30000"/>
          </a:blip>
          <a:srcRect b="0" l="1096" r="42356" t="0"/>
          <a:stretch/>
        </p:blipFill>
        <p:spPr>
          <a:xfrm rot="5400000">
            <a:off x="-2309845" y="-2311404"/>
            <a:ext cx="4595700" cy="4572300"/>
          </a:xfrm>
          <a:prstGeom prst="pie">
            <a:avLst>
              <a:gd fmla="val 16199781" name="adj1"/>
              <a:gd fmla="val 17907" name="adj2"/>
            </a:avLst>
          </a:prstGeom>
          <a:noFill/>
          <a:ln>
            <a:noFill/>
          </a:ln>
        </p:spPr>
      </p:pic>
      <p:pic>
        <p:nvPicPr>
          <p:cNvPr id="43" name="Google Shape;43;p35"/>
          <p:cNvPicPr preferRelativeResize="0"/>
          <p:nvPr/>
        </p:nvPicPr>
        <p:blipFill rotWithShape="1">
          <a:blip r:embed="rId2">
            <a:alphaModFix amt="30000"/>
          </a:blip>
          <a:srcRect b="0" l="21724" r="21730" t="0"/>
          <a:stretch/>
        </p:blipFill>
        <p:spPr>
          <a:xfrm>
            <a:off x="7179000" y="4181625"/>
            <a:ext cx="1965000" cy="1955100"/>
          </a:xfrm>
          <a:prstGeom prst="pie">
            <a:avLst>
              <a:gd fmla="val 10774448" name="adj1"/>
              <a:gd fmla="val 17907" name="adj2"/>
            </a:avLst>
          </a:prstGeom>
          <a:noFill/>
          <a:ln>
            <a:noFill/>
          </a:ln>
        </p:spPr>
      </p:pic>
      <p:sp>
        <p:nvSpPr>
          <p:cNvPr id="44" name="Google Shape;44;p35"/>
          <p:cNvSpPr txBox="1"/>
          <p:nvPr>
            <p:ph idx="1" type="subTitle"/>
          </p:nvPr>
        </p:nvSpPr>
        <p:spPr>
          <a:xfrm>
            <a:off x="720012" y="2471925"/>
            <a:ext cx="21498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" name="Google Shape;45;p35"/>
          <p:cNvSpPr txBox="1"/>
          <p:nvPr>
            <p:ph idx="2" type="subTitle"/>
          </p:nvPr>
        </p:nvSpPr>
        <p:spPr>
          <a:xfrm>
            <a:off x="3497106" y="2471925"/>
            <a:ext cx="21498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35"/>
          <p:cNvSpPr txBox="1"/>
          <p:nvPr>
            <p:ph idx="3" type="subTitle"/>
          </p:nvPr>
        </p:nvSpPr>
        <p:spPr>
          <a:xfrm>
            <a:off x="6274224" y="2471925"/>
            <a:ext cx="21498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7" name="Google Shape;47;p35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48" name="Google Shape;48;p35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" name="Google Shape;49;p35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0" name="Google Shape;50;p35"/>
          <p:cNvSpPr txBox="1"/>
          <p:nvPr>
            <p:ph idx="4" type="subTitle"/>
          </p:nvPr>
        </p:nvSpPr>
        <p:spPr>
          <a:xfrm>
            <a:off x="720012" y="1688200"/>
            <a:ext cx="21498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" name="Google Shape;51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" name="Google Shape;52;p35"/>
          <p:cNvSpPr txBox="1"/>
          <p:nvPr>
            <p:ph idx="5" type="subTitle"/>
          </p:nvPr>
        </p:nvSpPr>
        <p:spPr>
          <a:xfrm>
            <a:off x="3497099" y="1688200"/>
            <a:ext cx="21498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" name="Google Shape;53;p35"/>
          <p:cNvSpPr txBox="1"/>
          <p:nvPr>
            <p:ph idx="6" type="subTitle"/>
          </p:nvPr>
        </p:nvSpPr>
        <p:spPr>
          <a:xfrm>
            <a:off x="6274211" y="1688200"/>
            <a:ext cx="21498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6"/>
          <p:cNvPicPr preferRelativeResize="0"/>
          <p:nvPr/>
        </p:nvPicPr>
        <p:blipFill rotWithShape="1">
          <a:blip r:embed="rId2">
            <a:alphaModFix amt="30000"/>
          </a:blip>
          <a:srcRect b="0" l="1865" r="41588" t="0"/>
          <a:stretch/>
        </p:blipFill>
        <p:spPr>
          <a:xfrm>
            <a:off x="8430700" y="3164396"/>
            <a:ext cx="1989300" cy="1979100"/>
          </a:xfrm>
          <a:prstGeom prst="chord">
            <a:avLst>
              <a:gd fmla="val 5407946" name="adj1"/>
              <a:gd fmla="val 16178794" name="adj2"/>
            </a:avLst>
          </a:prstGeom>
          <a:noFill/>
          <a:ln>
            <a:noFill/>
          </a:ln>
        </p:spPr>
      </p:pic>
      <p:pic>
        <p:nvPicPr>
          <p:cNvPr id="56" name="Google Shape;56;p36"/>
          <p:cNvPicPr preferRelativeResize="0"/>
          <p:nvPr/>
        </p:nvPicPr>
        <p:blipFill rotWithShape="1">
          <a:blip r:embed="rId2">
            <a:alphaModFix amt="30000"/>
          </a:blip>
          <a:srcRect b="0" l="0" r="43454" t="0"/>
          <a:stretch/>
        </p:blipFill>
        <p:spPr>
          <a:xfrm rot="10800000">
            <a:off x="-1284450" y="4"/>
            <a:ext cx="1989300" cy="1979400"/>
          </a:xfrm>
          <a:prstGeom prst="chord">
            <a:avLst>
              <a:gd fmla="val 5396187" name="adj1"/>
              <a:gd fmla="val 16190556" name="adj2"/>
            </a:avLst>
          </a:prstGeom>
          <a:noFill/>
          <a:ln>
            <a:noFill/>
          </a:ln>
        </p:spPr>
      </p:pic>
      <p:sp>
        <p:nvSpPr>
          <p:cNvPr id="57" name="Google Shape;57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" type="subTitle"/>
          </p:nvPr>
        </p:nvSpPr>
        <p:spPr>
          <a:xfrm>
            <a:off x="724399" y="1845400"/>
            <a:ext cx="20925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" name="Google Shape;59;p36"/>
          <p:cNvSpPr txBox="1"/>
          <p:nvPr>
            <p:ph idx="2" type="subTitle"/>
          </p:nvPr>
        </p:nvSpPr>
        <p:spPr>
          <a:xfrm>
            <a:off x="3519204" y="1845400"/>
            <a:ext cx="20970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3" type="subTitle"/>
          </p:nvPr>
        </p:nvSpPr>
        <p:spPr>
          <a:xfrm>
            <a:off x="6318496" y="1845400"/>
            <a:ext cx="20970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4" type="subTitle"/>
          </p:nvPr>
        </p:nvSpPr>
        <p:spPr>
          <a:xfrm>
            <a:off x="724399" y="3589650"/>
            <a:ext cx="20925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" name="Google Shape;62;p36"/>
          <p:cNvSpPr txBox="1"/>
          <p:nvPr>
            <p:ph idx="5" type="subTitle"/>
          </p:nvPr>
        </p:nvSpPr>
        <p:spPr>
          <a:xfrm>
            <a:off x="3519204" y="3589650"/>
            <a:ext cx="20970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6" type="subTitle"/>
          </p:nvPr>
        </p:nvSpPr>
        <p:spPr>
          <a:xfrm>
            <a:off x="6318496" y="3589650"/>
            <a:ext cx="20970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7" type="subTitle"/>
          </p:nvPr>
        </p:nvSpPr>
        <p:spPr>
          <a:xfrm>
            <a:off x="720000" y="1235300"/>
            <a:ext cx="20925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" name="Google Shape;65;p36"/>
          <p:cNvSpPr txBox="1"/>
          <p:nvPr>
            <p:ph idx="8" type="subTitle"/>
          </p:nvPr>
        </p:nvSpPr>
        <p:spPr>
          <a:xfrm>
            <a:off x="3519194" y="1235300"/>
            <a:ext cx="2097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" name="Google Shape;66;p36"/>
          <p:cNvSpPr txBox="1"/>
          <p:nvPr>
            <p:ph idx="9" type="subTitle"/>
          </p:nvPr>
        </p:nvSpPr>
        <p:spPr>
          <a:xfrm>
            <a:off x="6322885" y="1235300"/>
            <a:ext cx="2097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" name="Google Shape;67;p36"/>
          <p:cNvSpPr txBox="1"/>
          <p:nvPr>
            <p:ph idx="13" type="subTitle"/>
          </p:nvPr>
        </p:nvSpPr>
        <p:spPr>
          <a:xfrm>
            <a:off x="720000" y="3007600"/>
            <a:ext cx="20925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" name="Google Shape;68;p36"/>
          <p:cNvSpPr txBox="1"/>
          <p:nvPr>
            <p:ph idx="14" type="subTitle"/>
          </p:nvPr>
        </p:nvSpPr>
        <p:spPr>
          <a:xfrm>
            <a:off x="3519194" y="3007600"/>
            <a:ext cx="2097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" name="Google Shape;69;p36"/>
          <p:cNvSpPr txBox="1"/>
          <p:nvPr>
            <p:ph idx="15" type="subTitle"/>
          </p:nvPr>
        </p:nvSpPr>
        <p:spPr>
          <a:xfrm>
            <a:off x="6322885" y="3007600"/>
            <a:ext cx="2097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0" name="Google Shape;70;p36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71" name="Google Shape;71;p36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" name="Google Shape;72;p36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7"/>
          <p:cNvSpPr txBox="1"/>
          <p:nvPr>
            <p:ph idx="1" type="subTitle"/>
          </p:nvPr>
        </p:nvSpPr>
        <p:spPr>
          <a:xfrm>
            <a:off x="2100025" y="3957875"/>
            <a:ext cx="49440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" name="Google Shape;75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76" name="Google Shape;76;p37"/>
          <p:cNvPicPr preferRelativeResize="0"/>
          <p:nvPr/>
        </p:nvPicPr>
        <p:blipFill rotWithShape="1">
          <a:blip r:embed="rId2">
            <a:alphaModFix amt="30000"/>
          </a:blip>
          <a:srcRect b="0" l="38511" r="4942" t="0"/>
          <a:stretch/>
        </p:blipFill>
        <p:spPr>
          <a:xfrm rot="5400000">
            <a:off x="8048550" y="-45100"/>
            <a:ext cx="2814900" cy="2800500"/>
          </a:xfrm>
          <a:prstGeom prst="chord">
            <a:avLst>
              <a:gd fmla="val 687280" name="adj1"/>
              <a:gd fmla="val 10126043" name="adj2"/>
            </a:avLst>
          </a:prstGeom>
          <a:noFill/>
          <a:ln>
            <a:noFill/>
          </a:ln>
        </p:spPr>
      </p:pic>
      <p:pic>
        <p:nvPicPr>
          <p:cNvPr id="77" name="Google Shape;77;p37"/>
          <p:cNvPicPr preferRelativeResize="0"/>
          <p:nvPr/>
        </p:nvPicPr>
        <p:blipFill rotWithShape="1">
          <a:blip r:embed="rId2">
            <a:alphaModFix amt="30000"/>
          </a:blip>
          <a:srcRect b="0" l="-5" r="43460" t="0"/>
          <a:stretch/>
        </p:blipFill>
        <p:spPr>
          <a:xfrm rot="10800000">
            <a:off x="1" y="4071150"/>
            <a:ext cx="2333100" cy="2321400"/>
          </a:xfrm>
          <a:prstGeom prst="chord">
            <a:avLst>
              <a:gd fmla="val 204041" name="adj1"/>
              <a:gd fmla="val 10569870" name="adj2"/>
            </a:avLst>
          </a:prstGeom>
          <a:noFill/>
          <a:ln>
            <a:noFill/>
          </a:ln>
        </p:spPr>
      </p:pic>
      <p:grpSp>
        <p:nvGrpSpPr>
          <p:cNvPr id="78" name="Google Shape;78;p37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79" name="Google Shape;79;p37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" name="Google Shape;80;p37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38"/>
          <p:cNvPicPr preferRelativeResize="0"/>
          <p:nvPr/>
        </p:nvPicPr>
        <p:blipFill rotWithShape="1">
          <a:blip r:embed="rId2">
            <a:alphaModFix amt="30000"/>
          </a:blip>
          <a:srcRect b="0" l="21690" r="21763" t="0"/>
          <a:stretch/>
        </p:blipFill>
        <p:spPr>
          <a:xfrm rot="-5400000">
            <a:off x="7257075" y="-1959000"/>
            <a:ext cx="3873900" cy="3854100"/>
          </a:xfrm>
          <a:prstGeom prst="pie">
            <a:avLst>
              <a:gd fmla="val 10798275" name="adj1"/>
              <a:gd fmla="val 16200000" name="adj2"/>
            </a:avLst>
          </a:prstGeom>
          <a:noFill/>
          <a:ln>
            <a:noFill/>
          </a:ln>
        </p:spPr>
      </p:pic>
      <p:grpSp>
        <p:nvGrpSpPr>
          <p:cNvPr id="83" name="Google Shape;83;p38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84" name="Google Shape;84;p38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" name="Google Shape;85;p38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86" name="Google Shape;86;p38"/>
          <p:cNvPicPr preferRelativeResize="0"/>
          <p:nvPr/>
        </p:nvPicPr>
        <p:blipFill rotWithShape="1">
          <a:blip r:embed="rId2">
            <a:alphaModFix amt="30000"/>
          </a:blip>
          <a:srcRect b="0" l="0" r="43454" t="0"/>
          <a:stretch/>
        </p:blipFill>
        <p:spPr>
          <a:xfrm rot="5400000">
            <a:off x="-1704150" y="3503075"/>
            <a:ext cx="3354900" cy="3337800"/>
          </a:xfrm>
          <a:prstGeom prst="pie">
            <a:avLst>
              <a:gd fmla="val 10798275" name="adj1"/>
              <a:gd fmla="val 16200000" name="adj2"/>
            </a:avLst>
          </a:prstGeom>
          <a:noFill/>
          <a:ln>
            <a:noFill/>
          </a:ln>
        </p:spPr>
      </p:pic>
      <p:sp>
        <p:nvSpPr>
          <p:cNvPr id="87" name="Google Shape;87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9"/>
          <p:cNvPicPr preferRelativeResize="0"/>
          <p:nvPr/>
        </p:nvPicPr>
        <p:blipFill rotWithShape="1">
          <a:blip r:embed="rId2">
            <a:alphaModFix amt="30000"/>
          </a:blip>
          <a:srcRect b="0" l="39999" r="3454" t="0"/>
          <a:stretch/>
        </p:blipFill>
        <p:spPr>
          <a:xfrm rot="-5400000">
            <a:off x="6876175" y="-2315175"/>
            <a:ext cx="4595700" cy="4572300"/>
          </a:xfrm>
          <a:prstGeom prst="pie">
            <a:avLst>
              <a:gd fmla="val 10798275" name="adj1"/>
              <a:gd fmla="val 16200000" name="adj2"/>
            </a:avLst>
          </a:prstGeom>
          <a:noFill/>
          <a:ln>
            <a:noFill/>
          </a:ln>
        </p:spPr>
      </p:pic>
      <p:sp>
        <p:nvSpPr>
          <p:cNvPr id="90" name="Google Shape;90;p39"/>
          <p:cNvSpPr txBox="1"/>
          <p:nvPr>
            <p:ph type="title"/>
          </p:nvPr>
        </p:nvSpPr>
        <p:spPr>
          <a:xfrm>
            <a:off x="720000" y="1251525"/>
            <a:ext cx="2336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1" name="Google Shape;91;p39"/>
          <p:cNvSpPr txBox="1"/>
          <p:nvPr>
            <p:ph idx="2" type="title"/>
          </p:nvPr>
        </p:nvSpPr>
        <p:spPr>
          <a:xfrm>
            <a:off x="3403800" y="1251525"/>
            <a:ext cx="2336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39"/>
          <p:cNvSpPr txBox="1"/>
          <p:nvPr>
            <p:ph idx="3" type="title"/>
          </p:nvPr>
        </p:nvSpPr>
        <p:spPr>
          <a:xfrm>
            <a:off x="6087600" y="1251525"/>
            <a:ext cx="2336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39"/>
          <p:cNvSpPr txBox="1"/>
          <p:nvPr>
            <p:ph idx="4" type="title"/>
          </p:nvPr>
        </p:nvSpPr>
        <p:spPr>
          <a:xfrm>
            <a:off x="720000" y="3192475"/>
            <a:ext cx="2336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4" name="Google Shape;94;p39"/>
          <p:cNvSpPr txBox="1"/>
          <p:nvPr>
            <p:ph idx="5" type="title"/>
          </p:nvPr>
        </p:nvSpPr>
        <p:spPr>
          <a:xfrm>
            <a:off x="3403800" y="3192475"/>
            <a:ext cx="2336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" name="Google Shape;95;p39"/>
          <p:cNvSpPr txBox="1"/>
          <p:nvPr>
            <p:ph idx="6" type="title"/>
          </p:nvPr>
        </p:nvSpPr>
        <p:spPr>
          <a:xfrm>
            <a:off x="6087600" y="3192475"/>
            <a:ext cx="2336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6" name="Google Shape;96;p39"/>
          <p:cNvSpPr txBox="1"/>
          <p:nvPr>
            <p:ph idx="7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" name="Google Shape;97;p39"/>
          <p:cNvSpPr txBox="1"/>
          <p:nvPr>
            <p:ph idx="1" type="subTitle"/>
          </p:nvPr>
        </p:nvSpPr>
        <p:spPr>
          <a:xfrm>
            <a:off x="715100" y="1899225"/>
            <a:ext cx="233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8" name="Google Shape;98;p39"/>
          <p:cNvSpPr txBox="1"/>
          <p:nvPr>
            <p:ph idx="8" type="subTitle"/>
          </p:nvPr>
        </p:nvSpPr>
        <p:spPr>
          <a:xfrm>
            <a:off x="3403800" y="1899225"/>
            <a:ext cx="233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9" name="Google Shape;99;p39"/>
          <p:cNvSpPr txBox="1"/>
          <p:nvPr>
            <p:ph idx="9" type="subTitle"/>
          </p:nvPr>
        </p:nvSpPr>
        <p:spPr>
          <a:xfrm>
            <a:off x="6092500" y="1899225"/>
            <a:ext cx="233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0" name="Google Shape;100;p39"/>
          <p:cNvSpPr txBox="1"/>
          <p:nvPr>
            <p:ph idx="13" type="subTitle"/>
          </p:nvPr>
        </p:nvSpPr>
        <p:spPr>
          <a:xfrm>
            <a:off x="715100" y="3840175"/>
            <a:ext cx="233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1" name="Google Shape;101;p39"/>
          <p:cNvSpPr txBox="1"/>
          <p:nvPr>
            <p:ph idx="14" type="subTitle"/>
          </p:nvPr>
        </p:nvSpPr>
        <p:spPr>
          <a:xfrm>
            <a:off x="3403800" y="3840175"/>
            <a:ext cx="233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2" name="Google Shape;102;p39"/>
          <p:cNvSpPr txBox="1"/>
          <p:nvPr>
            <p:ph idx="15" type="subTitle"/>
          </p:nvPr>
        </p:nvSpPr>
        <p:spPr>
          <a:xfrm>
            <a:off x="6092500" y="3840175"/>
            <a:ext cx="233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pic>
        <p:nvPicPr>
          <p:cNvPr id="103" name="Google Shape;103;p39"/>
          <p:cNvPicPr preferRelativeResize="0"/>
          <p:nvPr/>
        </p:nvPicPr>
        <p:blipFill rotWithShape="1">
          <a:blip r:embed="rId2">
            <a:alphaModFix amt="30000"/>
          </a:blip>
          <a:srcRect b="0" l="0" r="43454" t="0"/>
          <a:stretch/>
        </p:blipFill>
        <p:spPr>
          <a:xfrm rot="5400000">
            <a:off x="-1851770" y="3338329"/>
            <a:ext cx="3652500" cy="3633900"/>
          </a:xfrm>
          <a:prstGeom prst="pie">
            <a:avLst>
              <a:gd fmla="val 10798275" name="adj1"/>
              <a:gd fmla="val 16200000" name="adj2"/>
            </a:avLst>
          </a:prstGeom>
          <a:noFill/>
          <a:ln>
            <a:noFill/>
          </a:ln>
        </p:spPr>
      </p:pic>
      <p:grpSp>
        <p:nvGrpSpPr>
          <p:cNvPr id="104" name="Google Shape;104;p39"/>
          <p:cNvGrpSpPr/>
          <p:nvPr/>
        </p:nvGrpSpPr>
        <p:grpSpPr>
          <a:xfrm>
            <a:off x="119675" y="105450"/>
            <a:ext cx="8904600" cy="4932600"/>
            <a:chOff x="119675" y="105450"/>
            <a:chExt cx="8904600" cy="4932600"/>
          </a:xfrm>
        </p:grpSpPr>
        <p:cxnSp>
          <p:nvCxnSpPr>
            <p:cNvPr id="105" name="Google Shape;105;p39"/>
            <p:cNvCxnSpPr/>
            <p:nvPr/>
          </p:nvCxnSpPr>
          <p:spPr>
            <a:xfrm>
              <a:off x="119675" y="1054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" name="Google Shape;106;p39"/>
            <p:cNvCxnSpPr/>
            <p:nvPr/>
          </p:nvCxnSpPr>
          <p:spPr>
            <a:xfrm>
              <a:off x="119675" y="5038050"/>
              <a:ext cx="890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b="1" i="0" sz="35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b="0" i="0" sz="3500" u="none" cap="none" strike="noStrik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b="0" i="0" sz="3500" u="none" cap="none" strike="noStrik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b="0" i="0" sz="3500" u="none" cap="none" strike="noStrik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b="0" i="0" sz="3500" u="none" cap="none" strike="noStrik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b="0" i="0" sz="3500" u="none" cap="none" strike="noStrik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b="0" i="0" sz="3500" u="none" cap="none" strike="noStrik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b="0" i="0" sz="3500" u="none" cap="none" strike="noStrik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mpt"/>
              <a:buNone/>
              <a:defRPr b="0" i="0" sz="3500" u="none" cap="none" strike="noStrik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21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Relationship Id="rId7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13.png"/><Relationship Id="rId6" Type="http://schemas.openxmlformats.org/officeDocument/2006/relationships/image" Target="../media/image23.png"/><Relationship Id="rId7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3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25.png"/><Relationship Id="rId5" Type="http://schemas.openxmlformats.org/officeDocument/2006/relationships/image" Target="../media/image36.png"/><Relationship Id="rId6" Type="http://schemas.openxmlformats.org/officeDocument/2006/relationships/image" Target="../media/image42.png"/><Relationship Id="rId7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7.png"/><Relationship Id="rId5" Type="http://schemas.openxmlformats.org/officeDocument/2006/relationships/image" Target="../media/image19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 txBox="1"/>
          <p:nvPr>
            <p:ph type="ctrTitle"/>
          </p:nvPr>
        </p:nvSpPr>
        <p:spPr>
          <a:xfrm>
            <a:off x="2798187" y="1355069"/>
            <a:ext cx="3547588" cy="18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/>
              <a:t>Stockify</a:t>
            </a:r>
            <a:endParaRPr/>
          </a:p>
        </p:txBody>
      </p:sp>
      <p:sp>
        <p:nvSpPr>
          <p:cNvPr id="143" name="Google Shape;143;p1"/>
          <p:cNvSpPr txBox="1"/>
          <p:nvPr>
            <p:ph idx="1" type="subTitle"/>
          </p:nvPr>
        </p:nvSpPr>
        <p:spPr>
          <a:xfrm>
            <a:off x="2754577" y="3304005"/>
            <a:ext cx="3634806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i="1" lang="es-ES"/>
              <a:t>“Deja de adivinar, empieza a anticipar.”</a:t>
            </a:r>
            <a:endParaRPr i="1"/>
          </a:p>
        </p:txBody>
      </p:sp>
      <p:pic>
        <p:nvPicPr>
          <p:cNvPr id="144" name="Google Shape;144;p1"/>
          <p:cNvPicPr preferRelativeResize="0"/>
          <p:nvPr/>
        </p:nvPicPr>
        <p:blipFill rotWithShape="1">
          <a:blip r:embed="rId3">
            <a:alphaModFix/>
          </a:blip>
          <a:srcRect b="32265" l="24338" r="19991" t="1266"/>
          <a:stretch/>
        </p:blipFill>
        <p:spPr>
          <a:xfrm>
            <a:off x="3706297" y="528735"/>
            <a:ext cx="1731365" cy="165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 txBox="1"/>
          <p:nvPr>
            <p:ph idx="4" type="subTitle"/>
          </p:nvPr>
        </p:nvSpPr>
        <p:spPr>
          <a:xfrm>
            <a:off x="719976" y="2475810"/>
            <a:ext cx="21498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2000"/>
              <a:t>Predicción confiable de consumo</a:t>
            </a:r>
            <a:endParaRPr sz="2000"/>
          </a:p>
        </p:txBody>
      </p:sp>
      <p:sp>
        <p:nvSpPr>
          <p:cNvPr id="246" name="Google Shape;246;p10"/>
          <p:cNvSpPr txBox="1"/>
          <p:nvPr>
            <p:ph idx="5" type="subTitle"/>
          </p:nvPr>
        </p:nvSpPr>
        <p:spPr>
          <a:xfrm>
            <a:off x="3497063" y="2475810"/>
            <a:ext cx="21498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2000"/>
              <a:t>Gestión simple de inventario</a:t>
            </a:r>
            <a:endParaRPr sz="2000"/>
          </a:p>
        </p:txBody>
      </p:sp>
      <p:sp>
        <p:nvSpPr>
          <p:cNvPr id="247" name="Google Shape;247;p10"/>
          <p:cNvSpPr txBox="1"/>
          <p:nvPr>
            <p:ph idx="6" type="subTitle"/>
          </p:nvPr>
        </p:nvSpPr>
        <p:spPr>
          <a:xfrm>
            <a:off x="6274175" y="2475810"/>
            <a:ext cx="21498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2000"/>
              <a:t>Decisiones rápidas y rentables</a:t>
            </a:r>
            <a:endParaRPr sz="2000"/>
          </a:p>
        </p:txBody>
      </p:sp>
      <p:sp>
        <p:nvSpPr>
          <p:cNvPr id="248" name="Google Shape;248;p10"/>
          <p:cNvSpPr txBox="1"/>
          <p:nvPr>
            <p:ph type="title"/>
          </p:nvPr>
        </p:nvSpPr>
        <p:spPr>
          <a:xfrm>
            <a:off x="719976" y="34564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ES"/>
              <a:t>Solución</a:t>
            </a:r>
            <a:endParaRPr/>
          </a:p>
        </p:txBody>
      </p:sp>
      <p:sp>
        <p:nvSpPr>
          <p:cNvPr id="249" name="Google Shape;249;p10"/>
          <p:cNvSpPr txBox="1"/>
          <p:nvPr>
            <p:ph idx="1" type="subTitle"/>
          </p:nvPr>
        </p:nvSpPr>
        <p:spPr>
          <a:xfrm>
            <a:off x="719976" y="3259535"/>
            <a:ext cx="2149800" cy="12673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400"/>
              <a:t>Anticipa qué productos se venderán más y en qué cantidad, evitando quiebres de stock.</a:t>
            </a:r>
            <a:endParaRPr sz="1400"/>
          </a:p>
        </p:txBody>
      </p:sp>
      <p:sp>
        <p:nvSpPr>
          <p:cNvPr id="250" name="Google Shape;250;p10"/>
          <p:cNvSpPr txBox="1"/>
          <p:nvPr>
            <p:ph idx="2" type="subTitle"/>
          </p:nvPr>
        </p:nvSpPr>
        <p:spPr>
          <a:xfrm>
            <a:off x="3497070" y="3259535"/>
            <a:ext cx="2149800" cy="12673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400"/>
              <a:t>Controla insumos de manera centralizada y en tiempo real, reduciendo errores y pérdidas.</a:t>
            </a:r>
            <a:endParaRPr sz="1400"/>
          </a:p>
        </p:txBody>
      </p:sp>
      <p:sp>
        <p:nvSpPr>
          <p:cNvPr id="251" name="Google Shape;251;p10"/>
          <p:cNvSpPr txBox="1"/>
          <p:nvPr>
            <p:ph idx="3" type="subTitle"/>
          </p:nvPr>
        </p:nvSpPr>
        <p:spPr>
          <a:xfrm>
            <a:off x="6274188" y="3259535"/>
            <a:ext cx="2149800" cy="12673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400"/>
              <a:t>Transforma los datos en acciones claras que ayudan a ahorrar costos y aumentar ganancias.</a:t>
            </a:r>
            <a:endParaRPr sz="1400"/>
          </a:p>
        </p:txBody>
      </p:sp>
      <p:pic>
        <p:nvPicPr>
          <p:cNvPr id="252" name="Google Shape;25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6856" y="1297478"/>
            <a:ext cx="799203" cy="79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2398" y="1297478"/>
            <a:ext cx="799203" cy="79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7941" y="1297478"/>
            <a:ext cx="799203" cy="799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44" y="315323"/>
            <a:ext cx="4555361" cy="451285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1"/>
          <p:cNvSpPr txBox="1"/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ES"/>
              <a:t>Requisitos</a:t>
            </a:r>
            <a:endParaRPr/>
          </a:p>
        </p:txBody>
      </p:sp>
      <p:sp>
        <p:nvSpPr>
          <p:cNvPr id="261" name="Google Shape;261;p11"/>
          <p:cNvSpPr txBox="1"/>
          <p:nvPr>
            <p:ph idx="2" type="title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ES"/>
              <a:t>05</a:t>
            </a:r>
            <a:endParaRPr/>
          </a:p>
        </p:txBody>
      </p:sp>
      <p:cxnSp>
        <p:nvCxnSpPr>
          <p:cNvPr id="262" name="Google Shape;262;p11"/>
          <p:cNvCxnSpPr>
            <a:stCxn id="261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"/>
          <p:cNvSpPr txBox="1"/>
          <p:nvPr>
            <p:ph idx="4" type="subTitle"/>
          </p:nvPr>
        </p:nvSpPr>
        <p:spPr>
          <a:xfrm>
            <a:off x="720000" y="3800425"/>
            <a:ext cx="20925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ES"/>
              <a:t>Reportes claros y en tiempo real</a:t>
            </a:r>
            <a:r>
              <a:rPr lang="es-ES"/>
              <a:t> que apoyen la toma de decisiones rápidas y fundamentadas.</a:t>
            </a:r>
            <a:endParaRPr/>
          </a:p>
        </p:txBody>
      </p:sp>
      <p:sp>
        <p:nvSpPr>
          <p:cNvPr id="268" name="Google Shape;268;p12"/>
          <p:cNvSpPr txBox="1"/>
          <p:nvPr>
            <p:ph idx="1" type="subTitle"/>
          </p:nvPr>
        </p:nvSpPr>
        <p:spPr>
          <a:xfrm>
            <a:off x="724399" y="1845400"/>
            <a:ext cx="20925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ES"/>
              <a:t>Registro confiable de inventario y movimientos</a:t>
            </a:r>
            <a:r>
              <a:rPr lang="es-ES"/>
              <a:t> de productos, asegurando trazabilidad y reducción de errores manuales.</a:t>
            </a:r>
            <a:endParaRPr/>
          </a:p>
        </p:txBody>
      </p:sp>
      <p:sp>
        <p:nvSpPr>
          <p:cNvPr id="269" name="Google Shape;269;p12"/>
          <p:cNvSpPr txBox="1"/>
          <p:nvPr>
            <p:ph type="title"/>
          </p:nvPr>
        </p:nvSpPr>
        <p:spPr>
          <a:xfrm>
            <a:off x="720000" y="3064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ES"/>
              <a:t>Requisitos Funcionales (RF)</a:t>
            </a:r>
            <a:endParaRPr/>
          </a:p>
        </p:txBody>
      </p:sp>
      <p:sp>
        <p:nvSpPr>
          <p:cNvPr id="270" name="Google Shape;270;p12"/>
          <p:cNvSpPr txBox="1"/>
          <p:nvPr>
            <p:ph idx="2" type="subTitle"/>
          </p:nvPr>
        </p:nvSpPr>
        <p:spPr>
          <a:xfrm>
            <a:off x="3552761" y="1849218"/>
            <a:ext cx="20970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ES"/>
              <a:t>Integración con sistemas externos</a:t>
            </a:r>
            <a:r>
              <a:rPr lang="es-ES"/>
              <a:t> de ventas, facturación y proveedores para centralizar la información.</a:t>
            </a:r>
            <a:endParaRPr/>
          </a:p>
        </p:txBody>
      </p:sp>
      <p:sp>
        <p:nvSpPr>
          <p:cNvPr id="271" name="Google Shape;271;p12"/>
          <p:cNvSpPr txBox="1"/>
          <p:nvPr>
            <p:ph idx="3" type="subTitle"/>
          </p:nvPr>
        </p:nvSpPr>
        <p:spPr>
          <a:xfrm>
            <a:off x="6318496" y="1845400"/>
            <a:ext cx="20970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ES"/>
              <a:t>Alertas tempranas de stock</a:t>
            </a:r>
            <a:r>
              <a:rPr lang="es-ES"/>
              <a:t> que anticipen faltantes, excesos o inconsistencias en el inventario.</a:t>
            </a:r>
            <a:endParaRPr/>
          </a:p>
        </p:txBody>
      </p:sp>
      <p:sp>
        <p:nvSpPr>
          <p:cNvPr id="272" name="Google Shape;272;p12"/>
          <p:cNvSpPr txBox="1"/>
          <p:nvPr>
            <p:ph idx="6" type="subTitle"/>
          </p:nvPr>
        </p:nvSpPr>
        <p:spPr>
          <a:xfrm>
            <a:off x="6318496" y="3589650"/>
            <a:ext cx="20970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ES"/>
              <a:t>Predicción de consumo y gastos futuros</a:t>
            </a:r>
            <a:r>
              <a:rPr lang="es-ES"/>
              <a:t>, entregando recomendaciones de reabastecimiento de forma proactiva.</a:t>
            </a:r>
            <a:endParaRPr/>
          </a:p>
        </p:txBody>
      </p:sp>
      <p:cxnSp>
        <p:nvCxnSpPr>
          <p:cNvPr id="273" name="Google Shape;273;p12"/>
          <p:cNvCxnSpPr/>
          <p:nvPr/>
        </p:nvCxnSpPr>
        <p:spPr>
          <a:xfrm>
            <a:off x="3155413" y="1307675"/>
            <a:ext cx="0" cy="324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12"/>
          <p:cNvCxnSpPr/>
          <p:nvPr/>
        </p:nvCxnSpPr>
        <p:spPr>
          <a:xfrm>
            <a:off x="5979988" y="1307675"/>
            <a:ext cx="0" cy="324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5" name="Google Shape;27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8453" y="1220125"/>
            <a:ext cx="625275" cy="6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4053" y="3175149"/>
            <a:ext cx="625276" cy="62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8623" y="1220123"/>
            <a:ext cx="625275" cy="6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54358" y="1220124"/>
            <a:ext cx="625275" cy="6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54357" y="2964375"/>
            <a:ext cx="625275" cy="6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 txBox="1"/>
          <p:nvPr>
            <p:ph type="title"/>
          </p:nvPr>
        </p:nvSpPr>
        <p:spPr>
          <a:xfrm>
            <a:off x="667065" y="306475"/>
            <a:ext cx="780237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ES"/>
              <a:t>Requisitos No Funcionales (RNF)</a:t>
            </a:r>
            <a:endParaRPr/>
          </a:p>
        </p:txBody>
      </p:sp>
      <p:sp>
        <p:nvSpPr>
          <p:cNvPr id="285" name="Google Shape;285;p13"/>
          <p:cNvSpPr/>
          <p:nvPr/>
        </p:nvSpPr>
        <p:spPr>
          <a:xfrm>
            <a:off x="3029226" y="1141599"/>
            <a:ext cx="1131600" cy="113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3"/>
          <p:cNvSpPr/>
          <p:nvPr/>
        </p:nvSpPr>
        <p:spPr>
          <a:xfrm>
            <a:off x="4736496" y="1141599"/>
            <a:ext cx="1131600" cy="113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3"/>
          <p:cNvSpPr/>
          <p:nvPr/>
        </p:nvSpPr>
        <p:spPr>
          <a:xfrm>
            <a:off x="4736496" y="2594791"/>
            <a:ext cx="1131600" cy="113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3"/>
          <p:cNvSpPr/>
          <p:nvPr/>
        </p:nvSpPr>
        <p:spPr>
          <a:xfrm>
            <a:off x="3029226" y="2583238"/>
            <a:ext cx="1131600" cy="113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3"/>
          <p:cNvSpPr txBox="1"/>
          <p:nvPr/>
        </p:nvSpPr>
        <p:spPr>
          <a:xfrm>
            <a:off x="742161" y="3211332"/>
            <a:ext cx="1978200" cy="527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Acceso permanente desde cualquier lugar o dispositivo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13"/>
          <p:cNvSpPr txBox="1"/>
          <p:nvPr/>
        </p:nvSpPr>
        <p:spPr>
          <a:xfrm>
            <a:off x="742161" y="1141599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Escalabilidad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1" name="Google Shape;291;p13"/>
          <p:cNvSpPr txBox="1"/>
          <p:nvPr/>
        </p:nvSpPr>
        <p:spPr>
          <a:xfrm>
            <a:off x="742161" y="1675826"/>
            <a:ext cx="1978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Crecer junto con la empresa sin afectar el rendimiento.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13"/>
          <p:cNvSpPr txBox="1"/>
          <p:nvPr/>
        </p:nvSpPr>
        <p:spPr>
          <a:xfrm>
            <a:off x="6176968" y="1141599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Seguridad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3" name="Google Shape;293;p13"/>
          <p:cNvSpPr txBox="1"/>
          <p:nvPr/>
        </p:nvSpPr>
        <p:spPr>
          <a:xfrm>
            <a:off x="6176961" y="1570552"/>
            <a:ext cx="1722855" cy="647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Garantizar la proteccion de informacion  sensible.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13"/>
          <p:cNvSpPr txBox="1"/>
          <p:nvPr/>
        </p:nvSpPr>
        <p:spPr>
          <a:xfrm>
            <a:off x="547141" y="2722999"/>
            <a:ext cx="217322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Disponibilidad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5" name="Google Shape;295;p13"/>
          <p:cNvSpPr txBox="1"/>
          <p:nvPr/>
        </p:nvSpPr>
        <p:spPr>
          <a:xfrm>
            <a:off x="6176968" y="2722999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Usabilidad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6" name="Google Shape;296;p13"/>
          <p:cNvSpPr txBox="1"/>
          <p:nvPr/>
        </p:nvSpPr>
        <p:spPr>
          <a:xfrm>
            <a:off x="6176968" y="3295603"/>
            <a:ext cx="1978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Facilidad de uso para personas sin conocimientos técnicos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13"/>
          <p:cNvSpPr/>
          <p:nvPr/>
        </p:nvSpPr>
        <p:spPr>
          <a:xfrm>
            <a:off x="3972934" y="3862540"/>
            <a:ext cx="1032066" cy="974485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3"/>
          <p:cNvSpPr txBox="1"/>
          <p:nvPr/>
        </p:nvSpPr>
        <p:spPr>
          <a:xfrm>
            <a:off x="1752365" y="4127285"/>
            <a:ext cx="2242784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Mantenibilidad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9" name="Google Shape;299;p13"/>
          <p:cNvSpPr txBox="1"/>
          <p:nvPr/>
        </p:nvSpPr>
        <p:spPr>
          <a:xfrm>
            <a:off x="5042613" y="4167035"/>
            <a:ext cx="2268696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Posibilidad de actualizar e integrar nuevas tecnologías sin interrupciones.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0" name="Google Shape;30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2748" y="1344284"/>
            <a:ext cx="650029" cy="65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5576" y="1405449"/>
            <a:ext cx="650029" cy="65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2905" y="2862596"/>
            <a:ext cx="650029" cy="65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5575" y="2813646"/>
            <a:ext cx="650029" cy="65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43237" y="4004956"/>
            <a:ext cx="650029" cy="650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11" y="929367"/>
            <a:ext cx="4890188" cy="323816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4"/>
          <p:cNvSpPr txBox="1"/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ES"/>
              <a:t>Arquitectura</a:t>
            </a:r>
            <a:endParaRPr/>
          </a:p>
        </p:txBody>
      </p:sp>
      <p:sp>
        <p:nvSpPr>
          <p:cNvPr id="311" name="Google Shape;311;p14"/>
          <p:cNvSpPr txBox="1"/>
          <p:nvPr>
            <p:ph idx="2" type="title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ES"/>
              <a:t>06</a:t>
            </a:r>
            <a:endParaRPr/>
          </a:p>
        </p:txBody>
      </p:sp>
      <p:cxnSp>
        <p:nvCxnSpPr>
          <p:cNvPr id="312" name="Google Shape;312;p14"/>
          <p:cNvCxnSpPr>
            <a:stCxn id="311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ES"/>
              <a:t>Arquitectura</a:t>
            </a:r>
            <a:endParaRPr/>
          </a:p>
        </p:txBody>
      </p:sp>
      <p:pic>
        <p:nvPicPr>
          <p:cNvPr id="318" name="Google Shape;318;p15"/>
          <p:cNvPicPr preferRelativeResize="0"/>
          <p:nvPr/>
        </p:nvPicPr>
        <p:blipFill rotWithShape="1">
          <a:blip r:embed="rId3">
            <a:alphaModFix amt="39000"/>
          </a:blip>
          <a:srcRect b="2252" l="1266" r="1275" t="42503"/>
          <a:stretch/>
        </p:blipFill>
        <p:spPr>
          <a:xfrm>
            <a:off x="-59961" y="1342050"/>
            <a:ext cx="9271417" cy="2459400"/>
          </a:xfrm>
          <a:prstGeom prst="roundRect">
            <a:avLst>
              <a:gd fmla="val 11289" name="adj"/>
            </a:avLst>
          </a:prstGeom>
          <a:noFill/>
          <a:ln>
            <a:noFill/>
          </a:ln>
        </p:spPr>
      </p:pic>
      <p:pic>
        <p:nvPicPr>
          <p:cNvPr id="319" name="Google Shape;31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90174"/>
            <a:ext cx="9144000" cy="216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"/>
          <p:cNvSpPr txBox="1"/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ES"/>
              <a:t>Metodología</a:t>
            </a:r>
            <a:endParaRPr/>
          </a:p>
        </p:txBody>
      </p:sp>
      <p:sp>
        <p:nvSpPr>
          <p:cNvPr id="325" name="Google Shape;325;p16"/>
          <p:cNvSpPr txBox="1"/>
          <p:nvPr>
            <p:ph idx="2" type="title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ES"/>
              <a:t>07</a:t>
            </a:r>
            <a:endParaRPr/>
          </a:p>
        </p:txBody>
      </p:sp>
      <p:cxnSp>
        <p:nvCxnSpPr>
          <p:cNvPr id="326" name="Google Shape;326;p16"/>
          <p:cNvCxnSpPr>
            <a:stCxn id="325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7" name="Google Shape;32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76" y="1001204"/>
            <a:ext cx="4876223" cy="3187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 txBox="1"/>
          <p:nvPr>
            <p:ph idx="1" type="body"/>
          </p:nvPr>
        </p:nvSpPr>
        <p:spPr>
          <a:xfrm>
            <a:off x="214023" y="1508175"/>
            <a:ext cx="3694189" cy="31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Elegimos </a:t>
            </a:r>
            <a:r>
              <a:rPr b="1" lang="es-ES"/>
              <a:t>Scrum</a:t>
            </a:r>
            <a:r>
              <a:rPr lang="es-ES"/>
              <a:t> porque nos permite adaptarnos a cambios y validar avances de forma continua, en lugar de trabajar con un modelo rígido como Cascada.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ES"/>
              <a:t>Principales Beneficios: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Entregables funcionales en cada sprint que aseguran un MVP real al final del proyecto.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Mayor control y retroalimentación constante, reduciendo riesgos de desviación.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Dado que contamos con un plazo de </a:t>
            </a:r>
            <a:r>
              <a:rPr b="1" lang="es-ES"/>
              <a:t>11 semanas</a:t>
            </a:r>
            <a:r>
              <a:rPr lang="es-ES"/>
              <a:t>, Scrum nos permite dividir el trabajo en </a:t>
            </a:r>
            <a:r>
              <a:rPr b="1" lang="es-ES"/>
              <a:t>iteraciones cortas</a:t>
            </a:r>
            <a:r>
              <a:rPr lang="es-ES"/>
              <a:t>, con entregables funcionales en cada ciclo.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3" name="Google Shape;33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ES"/>
              <a:t>Metodología</a:t>
            </a:r>
            <a:endParaRPr/>
          </a:p>
        </p:txBody>
      </p:sp>
      <p:cxnSp>
        <p:nvCxnSpPr>
          <p:cNvPr id="334" name="Google Shape;334;p17"/>
          <p:cNvCxnSpPr/>
          <p:nvPr/>
        </p:nvCxnSpPr>
        <p:spPr>
          <a:xfrm flipH="1">
            <a:off x="4149563" y="1620825"/>
            <a:ext cx="8700" cy="278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5" name="Google Shape;33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9613" y="1738857"/>
            <a:ext cx="4530364" cy="254833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416" y="385534"/>
            <a:ext cx="4444584" cy="437243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8"/>
          <p:cNvSpPr txBox="1"/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ES"/>
              <a:t>Roles</a:t>
            </a:r>
            <a:endParaRPr/>
          </a:p>
        </p:txBody>
      </p:sp>
      <p:sp>
        <p:nvSpPr>
          <p:cNvPr id="342" name="Google Shape;342;p18"/>
          <p:cNvSpPr txBox="1"/>
          <p:nvPr>
            <p:ph idx="2" type="title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ES"/>
              <a:t>08</a:t>
            </a:r>
            <a:endParaRPr/>
          </a:p>
        </p:txBody>
      </p:sp>
      <p:cxnSp>
        <p:nvCxnSpPr>
          <p:cNvPr id="343" name="Google Shape;343;p18"/>
          <p:cNvCxnSpPr>
            <a:stCxn id="342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ES"/>
              <a:t>Roles</a:t>
            </a:r>
            <a:endParaRPr/>
          </a:p>
        </p:txBody>
      </p:sp>
      <p:grpSp>
        <p:nvGrpSpPr>
          <p:cNvPr id="349" name="Google Shape;349;p19"/>
          <p:cNvGrpSpPr/>
          <p:nvPr/>
        </p:nvGrpSpPr>
        <p:grpSpPr>
          <a:xfrm>
            <a:off x="1053840" y="1607383"/>
            <a:ext cx="1299149" cy="2736574"/>
            <a:chOff x="1053841" y="1839731"/>
            <a:chExt cx="1299149" cy="2736574"/>
          </a:xfrm>
        </p:grpSpPr>
        <p:pic>
          <p:nvPicPr>
            <p:cNvPr descr="Programador - Iconos gratis de computadora" id="350" name="Google Shape;350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53842" y="1839731"/>
              <a:ext cx="1299148" cy="1299148"/>
            </a:xfrm>
            <a:prstGeom prst="flowChartConnector">
              <a:avLst/>
            </a:prstGeom>
            <a:gradFill>
              <a:gsLst>
                <a:gs pos="0">
                  <a:srgbClr val="8C898E"/>
                </a:gs>
                <a:gs pos="50000">
                  <a:srgbClr val="CBC6CE"/>
                </a:gs>
                <a:gs pos="100000">
                  <a:srgbClr val="F3EEF7"/>
                </a:gs>
              </a:gsLst>
              <a:lin ang="2700000" scaled="0"/>
            </a:gra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351" name="Google Shape;351;p19"/>
            <p:cNvSpPr txBox="1"/>
            <p:nvPr/>
          </p:nvSpPr>
          <p:spPr>
            <a:xfrm>
              <a:off x="1053841" y="3277157"/>
              <a:ext cx="1299147" cy="12991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600" u="none" cap="none" strike="noStrike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Nicolás Caviedes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200" u="none" cap="none" strike="noStrike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Project Manager</a:t>
              </a:r>
              <a:endParaRPr/>
            </a:p>
          </p:txBody>
        </p:sp>
      </p:grpSp>
      <p:grpSp>
        <p:nvGrpSpPr>
          <p:cNvPr id="352" name="Google Shape;352;p19"/>
          <p:cNvGrpSpPr/>
          <p:nvPr/>
        </p:nvGrpSpPr>
        <p:grpSpPr>
          <a:xfrm>
            <a:off x="3077511" y="1607383"/>
            <a:ext cx="1299148" cy="2736572"/>
            <a:chOff x="3077512" y="1839731"/>
            <a:chExt cx="1299148" cy="2736572"/>
          </a:xfrm>
        </p:grpSpPr>
        <p:pic>
          <p:nvPicPr>
            <p:cNvPr descr="Programador - Iconos gratis de computadora" id="353" name="Google Shape;353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77512" y="1839731"/>
              <a:ext cx="1299148" cy="1299148"/>
            </a:xfrm>
            <a:prstGeom prst="flowChartConnector">
              <a:avLst/>
            </a:prstGeom>
            <a:gradFill>
              <a:gsLst>
                <a:gs pos="0">
                  <a:srgbClr val="8C898E"/>
                </a:gs>
                <a:gs pos="50000">
                  <a:srgbClr val="CBC6CE"/>
                </a:gs>
                <a:gs pos="100000">
                  <a:srgbClr val="F3EEF7"/>
                </a:gs>
              </a:gsLst>
              <a:lin ang="2700000" scaled="0"/>
            </a:gra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354" name="Google Shape;354;p19"/>
            <p:cNvSpPr txBox="1"/>
            <p:nvPr/>
          </p:nvSpPr>
          <p:spPr>
            <a:xfrm>
              <a:off x="3077512" y="3277156"/>
              <a:ext cx="1299147" cy="12991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600" u="none" cap="none" strike="noStrike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Sergio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600" u="none" cap="none" strike="noStrike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Plaza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200" u="none" cap="none" strike="noStrike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Líder Proyecto</a:t>
              </a:r>
              <a:endParaRPr b="1" i="0" sz="11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355" name="Google Shape;355;p19"/>
          <p:cNvGrpSpPr/>
          <p:nvPr/>
        </p:nvGrpSpPr>
        <p:grpSpPr>
          <a:xfrm>
            <a:off x="5101180" y="1607383"/>
            <a:ext cx="1299149" cy="2736572"/>
            <a:chOff x="5101181" y="1839731"/>
            <a:chExt cx="1299149" cy="2736572"/>
          </a:xfrm>
        </p:grpSpPr>
        <p:pic>
          <p:nvPicPr>
            <p:cNvPr descr="Programador - Iconos gratis de computadora" id="356" name="Google Shape;356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01182" y="1839731"/>
              <a:ext cx="1299148" cy="1299148"/>
            </a:xfrm>
            <a:prstGeom prst="flowChartConnector">
              <a:avLst/>
            </a:prstGeom>
            <a:gradFill>
              <a:gsLst>
                <a:gs pos="0">
                  <a:srgbClr val="8C898E"/>
                </a:gs>
                <a:gs pos="50000">
                  <a:srgbClr val="CBC6CE"/>
                </a:gs>
                <a:gs pos="100000">
                  <a:srgbClr val="F3EEF7"/>
                </a:gs>
              </a:gsLst>
              <a:lin ang="2700000" scaled="0"/>
            </a:gra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357" name="Google Shape;357;p19"/>
            <p:cNvSpPr txBox="1"/>
            <p:nvPr/>
          </p:nvSpPr>
          <p:spPr>
            <a:xfrm>
              <a:off x="5101181" y="3277157"/>
              <a:ext cx="1299149" cy="1299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800" u="none" cap="none" strike="noStrike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Yojan</a:t>
              </a:r>
              <a:endParaRPr b="1" i="0" sz="18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800" u="none" cap="none" strike="noStrike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Cortes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200" u="none" cap="none" strike="noStrike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Desarrollador</a:t>
              </a:r>
              <a:endParaRPr/>
            </a:p>
          </p:txBody>
        </p:sp>
      </p:grpSp>
      <p:grpSp>
        <p:nvGrpSpPr>
          <p:cNvPr id="358" name="Google Shape;358;p19"/>
          <p:cNvGrpSpPr/>
          <p:nvPr/>
        </p:nvGrpSpPr>
        <p:grpSpPr>
          <a:xfrm>
            <a:off x="7124851" y="1607383"/>
            <a:ext cx="1299149" cy="2736570"/>
            <a:chOff x="7124852" y="1839731"/>
            <a:chExt cx="1299149" cy="2736570"/>
          </a:xfrm>
        </p:grpSpPr>
        <p:pic>
          <p:nvPicPr>
            <p:cNvPr descr="Programador - Iconos gratis de computadora" id="359" name="Google Shape;359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24852" y="1839731"/>
              <a:ext cx="1299148" cy="1299148"/>
            </a:xfrm>
            <a:prstGeom prst="flowChartConnector">
              <a:avLst/>
            </a:prstGeom>
            <a:gradFill>
              <a:gsLst>
                <a:gs pos="0">
                  <a:srgbClr val="8C898E"/>
                </a:gs>
                <a:gs pos="50000">
                  <a:srgbClr val="CBC6CE"/>
                </a:gs>
                <a:gs pos="100000">
                  <a:srgbClr val="F3EEF7"/>
                </a:gs>
              </a:gsLst>
              <a:lin ang="2700000" scaled="0"/>
            </a:gra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360" name="Google Shape;360;p19"/>
            <p:cNvSpPr txBox="1"/>
            <p:nvPr/>
          </p:nvSpPr>
          <p:spPr>
            <a:xfrm>
              <a:off x="7124852" y="3277156"/>
              <a:ext cx="1299149" cy="1299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ebas Neue"/>
                <a:buNone/>
              </a:pPr>
              <a:r>
                <a:rPr b="1" i="0" lang="es-ES" sz="1800" u="none" cap="none" strike="noStrike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Néstor Barrera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ebas Neue"/>
                <a:buNone/>
              </a:pPr>
              <a:r>
                <a:t/>
              </a:r>
              <a:endParaRPr b="1" i="0" sz="12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ebas Neue"/>
                <a:buNone/>
              </a:pPr>
              <a:r>
                <a:rPr b="1" i="0" lang="es-ES" sz="1200" u="none" cap="none" strike="noStrike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Desarrollador</a:t>
              </a:r>
              <a:endParaRPr b="1" i="0" sz="14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"/>
          <p:cNvPicPr preferRelativeResize="0"/>
          <p:nvPr/>
        </p:nvPicPr>
        <p:blipFill rotWithShape="1">
          <a:blip r:embed="rId3">
            <a:alphaModFix amt="39000"/>
          </a:blip>
          <a:srcRect b="82973" l="1332" r="1333" t="4162"/>
          <a:stretch/>
        </p:blipFill>
        <p:spPr>
          <a:xfrm rot="-5400000">
            <a:off x="-311677" y="2565030"/>
            <a:ext cx="3851806" cy="757193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150" name="Google Shape;150;p2"/>
          <p:cNvSpPr txBox="1"/>
          <p:nvPr>
            <p:ph idx="4294967295" type="title"/>
          </p:nvPr>
        </p:nvSpPr>
        <p:spPr>
          <a:xfrm>
            <a:off x="903288" y="209236"/>
            <a:ext cx="7704138" cy="573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ES"/>
              <a:t>Tabla de Contenido:</a:t>
            </a:r>
            <a:endParaRPr/>
          </a:p>
        </p:txBody>
      </p:sp>
      <p:sp>
        <p:nvSpPr>
          <p:cNvPr id="151" name="Google Shape;151;p2"/>
          <p:cNvSpPr txBox="1"/>
          <p:nvPr/>
        </p:nvSpPr>
        <p:spPr>
          <a:xfrm>
            <a:off x="1211673" y="1728452"/>
            <a:ext cx="903003" cy="513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02</a:t>
            </a:r>
            <a:r>
              <a:rPr b="1" i="0" lang="es-ES" sz="24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2134755" y="1728452"/>
            <a:ext cx="1904666" cy="513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Problema</a:t>
            </a:r>
            <a:endParaRPr/>
          </a:p>
        </p:txBody>
      </p:sp>
      <p:sp>
        <p:nvSpPr>
          <p:cNvPr id="153" name="Google Shape;153;p2"/>
          <p:cNvSpPr txBox="1"/>
          <p:nvPr/>
        </p:nvSpPr>
        <p:spPr>
          <a:xfrm>
            <a:off x="1211674" y="2306923"/>
            <a:ext cx="903003" cy="513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03</a:t>
            </a:r>
            <a:r>
              <a:rPr b="1" i="0" lang="es-ES" sz="24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2134755" y="2306923"/>
            <a:ext cx="1904667" cy="513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Necesidad</a:t>
            </a:r>
            <a:endParaRPr/>
          </a:p>
        </p:txBody>
      </p:sp>
      <p:sp>
        <p:nvSpPr>
          <p:cNvPr id="155" name="Google Shape;155;p2"/>
          <p:cNvSpPr txBox="1"/>
          <p:nvPr/>
        </p:nvSpPr>
        <p:spPr>
          <a:xfrm>
            <a:off x="1211673" y="2885394"/>
            <a:ext cx="903003" cy="513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04</a:t>
            </a:r>
            <a:r>
              <a:rPr b="1" i="0" lang="es-ES" sz="24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2134755" y="2885394"/>
            <a:ext cx="1904668" cy="513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Solución</a:t>
            </a:r>
            <a:endParaRPr/>
          </a:p>
        </p:txBody>
      </p:sp>
      <p:sp>
        <p:nvSpPr>
          <p:cNvPr id="157" name="Google Shape;157;p2"/>
          <p:cNvSpPr txBox="1"/>
          <p:nvPr/>
        </p:nvSpPr>
        <p:spPr>
          <a:xfrm>
            <a:off x="1211673" y="3505586"/>
            <a:ext cx="903003" cy="513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05</a:t>
            </a:r>
            <a:r>
              <a:rPr b="1" i="0" lang="es-ES" sz="24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2134752" y="3505585"/>
            <a:ext cx="1904669" cy="513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Requisitos</a:t>
            </a:r>
            <a:endParaRPr/>
          </a:p>
        </p:txBody>
      </p:sp>
      <p:sp>
        <p:nvSpPr>
          <p:cNvPr id="159" name="Google Shape;159;p2"/>
          <p:cNvSpPr txBox="1"/>
          <p:nvPr/>
        </p:nvSpPr>
        <p:spPr>
          <a:xfrm>
            <a:off x="1211678" y="4125777"/>
            <a:ext cx="903003" cy="513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06</a:t>
            </a:r>
            <a:r>
              <a:rPr b="1" i="0" lang="es-ES" sz="24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2134755" y="4125777"/>
            <a:ext cx="1904670" cy="513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Arquitectura</a:t>
            </a:r>
            <a:endParaRPr/>
          </a:p>
        </p:txBody>
      </p:sp>
      <p:pic>
        <p:nvPicPr>
          <p:cNvPr id="161" name="Google Shape;161;p2"/>
          <p:cNvPicPr preferRelativeResize="0"/>
          <p:nvPr/>
        </p:nvPicPr>
        <p:blipFill rotWithShape="1">
          <a:blip r:embed="rId3">
            <a:alphaModFix amt="39000"/>
          </a:blip>
          <a:srcRect b="82973" l="1332" r="1333" t="4162"/>
          <a:stretch/>
        </p:blipFill>
        <p:spPr>
          <a:xfrm rot="-5400000">
            <a:off x="3464548" y="2562756"/>
            <a:ext cx="3851806" cy="757193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162" name="Google Shape;162;p2"/>
          <p:cNvSpPr txBox="1"/>
          <p:nvPr/>
        </p:nvSpPr>
        <p:spPr>
          <a:xfrm>
            <a:off x="4987898" y="1149145"/>
            <a:ext cx="903003" cy="513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07</a:t>
            </a:r>
            <a:r>
              <a:rPr b="1" i="0" lang="es-ES" sz="24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3" name="Google Shape;163;p2"/>
          <p:cNvSpPr txBox="1"/>
          <p:nvPr/>
        </p:nvSpPr>
        <p:spPr>
          <a:xfrm>
            <a:off x="5910980" y="1149144"/>
            <a:ext cx="1904666" cy="513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Metodología</a:t>
            </a:r>
            <a:endParaRPr/>
          </a:p>
        </p:txBody>
      </p:sp>
      <p:sp>
        <p:nvSpPr>
          <p:cNvPr id="164" name="Google Shape;164;p2"/>
          <p:cNvSpPr txBox="1"/>
          <p:nvPr/>
        </p:nvSpPr>
        <p:spPr>
          <a:xfrm>
            <a:off x="4987898" y="1726178"/>
            <a:ext cx="903003" cy="513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08</a:t>
            </a:r>
            <a:r>
              <a:rPr b="1" i="0" lang="es-ES" sz="24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5910980" y="1726178"/>
            <a:ext cx="1904666" cy="513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Roles</a:t>
            </a:r>
            <a:endParaRPr/>
          </a:p>
        </p:txBody>
      </p:sp>
      <p:sp>
        <p:nvSpPr>
          <p:cNvPr id="166" name="Google Shape;166;p2"/>
          <p:cNvSpPr txBox="1"/>
          <p:nvPr/>
        </p:nvSpPr>
        <p:spPr>
          <a:xfrm>
            <a:off x="4987899" y="2304649"/>
            <a:ext cx="903003" cy="513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09</a:t>
            </a:r>
            <a:r>
              <a:rPr b="1" i="0" lang="es-ES" sz="24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5910980" y="2304649"/>
            <a:ext cx="1904667" cy="513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Sprints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4987898" y="2883120"/>
            <a:ext cx="903003" cy="513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10</a:t>
            </a:r>
            <a:r>
              <a:rPr b="1" i="0" lang="es-ES" sz="24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9" name="Google Shape;169;p2"/>
          <p:cNvSpPr txBox="1"/>
          <p:nvPr/>
        </p:nvSpPr>
        <p:spPr>
          <a:xfrm>
            <a:off x="5910980" y="2883120"/>
            <a:ext cx="1904668" cy="513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Evidencias</a:t>
            </a:r>
            <a:endParaRPr/>
          </a:p>
        </p:txBody>
      </p:sp>
      <p:sp>
        <p:nvSpPr>
          <p:cNvPr id="170" name="Google Shape;170;p2"/>
          <p:cNvSpPr txBox="1"/>
          <p:nvPr/>
        </p:nvSpPr>
        <p:spPr>
          <a:xfrm>
            <a:off x="4987898" y="3503312"/>
            <a:ext cx="903003" cy="513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11</a:t>
            </a:r>
            <a:r>
              <a:rPr b="1" i="0" lang="es-ES" sz="24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5910977" y="3503311"/>
            <a:ext cx="1904669" cy="513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Cronograma</a:t>
            </a:r>
            <a:endParaRPr/>
          </a:p>
        </p:txBody>
      </p:sp>
      <p:sp>
        <p:nvSpPr>
          <p:cNvPr id="172" name="Google Shape;172;p2"/>
          <p:cNvSpPr txBox="1"/>
          <p:nvPr/>
        </p:nvSpPr>
        <p:spPr>
          <a:xfrm>
            <a:off x="4987903" y="4123503"/>
            <a:ext cx="903003" cy="513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12</a:t>
            </a:r>
            <a:r>
              <a:rPr b="1" i="0" lang="es-ES" sz="24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3" name="Google Shape;173;p2"/>
          <p:cNvSpPr txBox="1"/>
          <p:nvPr/>
        </p:nvSpPr>
        <p:spPr>
          <a:xfrm>
            <a:off x="5910980" y="4123503"/>
            <a:ext cx="1997392" cy="513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Conclusiones</a:t>
            </a:r>
            <a:endParaRPr/>
          </a:p>
        </p:txBody>
      </p:sp>
      <p:sp>
        <p:nvSpPr>
          <p:cNvPr id="174" name="Google Shape;174;p2"/>
          <p:cNvSpPr txBox="1"/>
          <p:nvPr/>
        </p:nvSpPr>
        <p:spPr>
          <a:xfrm>
            <a:off x="1255705" y="1140714"/>
            <a:ext cx="879047" cy="513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01</a:t>
            </a:r>
            <a:r>
              <a:rPr b="1" i="0" lang="es-ES" sz="24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5" name="Google Shape;175;p2"/>
          <p:cNvSpPr txBox="1"/>
          <p:nvPr/>
        </p:nvSpPr>
        <p:spPr>
          <a:xfrm>
            <a:off x="2134755" y="1140714"/>
            <a:ext cx="1904666" cy="513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Contexto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0"/>
          <p:cNvSpPr txBox="1"/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ES"/>
              <a:t>Sprints</a:t>
            </a:r>
            <a:endParaRPr/>
          </a:p>
        </p:txBody>
      </p:sp>
      <p:sp>
        <p:nvSpPr>
          <p:cNvPr id="366" name="Google Shape;366;p20"/>
          <p:cNvSpPr txBox="1"/>
          <p:nvPr>
            <p:ph idx="2" type="title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ES"/>
              <a:t>09</a:t>
            </a:r>
            <a:endParaRPr/>
          </a:p>
        </p:txBody>
      </p:sp>
      <p:cxnSp>
        <p:nvCxnSpPr>
          <p:cNvPr id="367" name="Google Shape;367;p20"/>
          <p:cNvCxnSpPr>
            <a:stCxn id="366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8" name="Google Shape;36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697" y="1074440"/>
            <a:ext cx="4576215" cy="2994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1"/>
          <p:cNvPicPr preferRelativeResize="0"/>
          <p:nvPr/>
        </p:nvPicPr>
        <p:blipFill rotWithShape="1">
          <a:blip r:embed="rId3">
            <a:alphaModFix amt="39000"/>
          </a:blip>
          <a:srcRect b="82973" l="1332" r="1333" t="4162"/>
          <a:stretch/>
        </p:blipFill>
        <p:spPr>
          <a:xfrm>
            <a:off x="720000" y="1261875"/>
            <a:ext cx="7704000" cy="572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374" name="Google Shape;374;p21"/>
          <p:cNvSpPr txBox="1"/>
          <p:nvPr>
            <p:ph type="title"/>
          </p:nvPr>
        </p:nvSpPr>
        <p:spPr>
          <a:xfrm>
            <a:off x="720000" y="1251525"/>
            <a:ext cx="2336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00</a:t>
            </a:r>
            <a:endParaRPr/>
          </a:p>
        </p:txBody>
      </p:sp>
      <p:sp>
        <p:nvSpPr>
          <p:cNvPr id="375" name="Google Shape;375;p21"/>
          <p:cNvSpPr txBox="1"/>
          <p:nvPr>
            <p:ph idx="2" type="title"/>
          </p:nvPr>
        </p:nvSpPr>
        <p:spPr>
          <a:xfrm>
            <a:off x="3403800" y="1251525"/>
            <a:ext cx="2336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01</a:t>
            </a:r>
            <a:endParaRPr/>
          </a:p>
        </p:txBody>
      </p:sp>
      <p:sp>
        <p:nvSpPr>
          <p:cNvPr id="376" name="Google Shape;376;p21"/>
          <p:cNvSpPr txBox="1"/>
          <p:nvPr>
            <p:ph idx="3" type="title"/>
          </p:nvPr>
        </p:nvSpPr>
        <p:spPr>
          <a:xfrm>
            <a:off x="6087600" y="1251525"/>
            <a:ext cx="2336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02</a:t>
            </a:r>
            <a:endParaRPr/>
          </a:p>
        </p:txBody>
      </p:sp>
      <p:sp>
        <p:nvSpPr>
          <p:cNvPr id="377" name="Google Shape;377;p21"/>
          <p:cNvSpPr txBox="1"/>
          <p:nvPr>
            <p:ph idx="7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ES"/>
              <a:t>Sprints</a:t>
            </a:r>
            <a:endParaRPr/>
          </a:p>
        </p:txBody>
      </p:sp>
      <p:sp>
        <p:nvSpPr>
          <p:cNvPr id="378" name="Google Shape;378;p21"/>
          <p:cNvSpPr txBox="1"/>
          <p:nvPr>
            <p:ph idx="1" type="subTitle"/>
          </p:nvPr>
        </p:nvSpPr>
        <p:spPr>
          <a:xfrm>
            <a:off x="715100" y="1899224"/>
            <a:ext cx="2336400" cy="3792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1600"/>
              <a:t>Preparación</a:t>
            </a:r>
            <a:endParaRPr/>
          </a:p>
        </p:txBody>
      </p:sp>
      <p:sp>
        <p:nvSpPr>
          <p:cNvPr id="379" name="Google Shape;379;p21"/>
          <p:cNvSpPr txBox="1"/>
          <p:nvPr>
            <p:ph idx="8" type="subTitle"/>
          </p:nvPr>
        </p:nvSpPr>
        <p:spPr>
          <a:xfrm>
            <a:off x="3403800" y="1899226"/>
            <a:ext cx="2336400" cy="37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1400"/>
              <a:t>Inventario Básico</a:t>
            </a:r>
            <a:endParaRPr/>
          </a:p>
        </p:txBody>
      </p:sp>
      <p:sp>
        <p:nvSpPr>
          <p:cNvPr id="380" name="Google Shape;380;p21"/>
          <p:cNvSpPr txBox="1"/>
          <p:nvPr>
            <p:ph idx="9" type="subTitle"/>
          </p:nvPr>
        </p:nvSpPr>
        <p:spPr>
          <a:xfrm>
            <a:off x="6092500" y="1899225"/>
            <a:ext cx="2336400" cy="37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1400"/>
              <a:t>Reportes y Alertas</a:t>
            </a:r>
            <a:endParaRPr/>
          </a:p>
        </p:txBody>
      </p:sp>
      <p:pic>
        <p:nvPicPr>
          <p:cNvPr id="381" name="Google Shape;381;p21"/>
          <p:cNvPicPr preferRelativeResize="0"/>
          <p:nvPr/>
        </p:nvPicPr>
        <p:blipFill rotWithShape="1">
          <a:blip r:embed="rId3">
            <a:alphaModFix amt="39000"/>
          </a:blip>
          <a:srcRect b="82973" l="1332" r="1333" t="4162"/>
          <a:stretch/>
        </p:blipFill>
        <p:spPr>
          <a:xfrm>
            <a:off x="724680" y="2709438"/>
            <a:ext cx="7704000" cy="572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382" name="Google Shape;382;p21"/>
          <p:cNvSpPr txBox="1"/>
          <p:nvPr/>
        </p:nvSpPr>
        <p:spPr>
          <a:xfrm>
            <a:off x="724680" y="2699088"/>
            <a:ext cx="2336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03</a:t>
            </a:r>
            <a:endParaRPr/>
          </a:p>
        </p:txBody>
      </p:sp>
      <p:sp>
        <p:nvSpPr>
          <p:cNvPr id="383" name="Google Shape;383;p21"/>
          <p:cNvSpPr txBox="1"/>
          <p:nvPr/>
        </p:nvSpPr>
        <p:spPr>
          <a:xfrm>
            <a:off x="3408480" y="2699088"/>
            <a:ext cx="2336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</a:pPr>
            <a:r>
              <a:rPr b="1" i="0" lang="es-ES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04</a:t>
            </a:r>
            <a:endParaRPr/>
          </a:p>
        </p:txBody>
      </p:sp>
      <p:sp>
        <p:nvSpPr>
          <p:cNvPr id="384" name="Google Shape;384;p21"/>
          <p:cNvSpPr txBox="1"/>
          <p:nvPr/>
        </p:nvSpPr>
        <p:spPr>
          <a:xfrm>
            <a:off x="724680" y="3292488"/>
            <a:ext cx="2336400" cy="364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Predicción IA</a:t>
            </a:r>
            <a:endParaRPr/>
          </a:p>
        </p:txBody>
      </p:sp>
      <p:sp>
        <p:nvSpPr>
          <p:cNvPr id="385" name="Google Shape;385;p21"/>
          <p:cNvSpPr txBox="1"/>
          <p:nvPr/>
        </p:nvSpPr>
        <p:spPr>
          <a:xfrm>
            <a:off x="3398900" y="3302988"/>
            <a:ext cx="2336400" cy="364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Cierre</a:t>
            </a:r>
            <a:endParaRPr/>
          </a:p>
        </p:txBody>
      </p:sp>
      <p:sp>
        <p:nvSpPr>
          <p:cNvPr id="386" name="Google Shape;386;p21"/>
          <p:cNvSpPr/>
          <p:nvPr/>
        </p:nvSpPr>
        <p:spPr>
          <a:xfrm>
            <a:off x="724680" y="2234635"/>
            <a:ext cx="2564880" cy="112371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EA9E3"/>
              </a:gs>
              <a:gs pos="100000">
                <a:srgbClr val="B2CEFF"/>
              </a:gs>
            </a:gsLst>
            <a:lin ang="16200000" scaled="0"/>
          </a:gradFill>
          <a:ln cap="flat" cmpd="sng" w="9525">
            <a:solidFill>
              <a:srgbClr val="DDD1E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1" i="0" lang="es-ES" sz="12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Infraestructura en OCP y GCP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1" i="0" lang="es-ES" sz="12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Configuración Repositorios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1" i="0" lang="es-ES" sz="12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Mockups Iniciales</a:t>
            </a:r>
            <a:endParaRPr/>
          </a:p>
        </p:txBody>
      </p:sp>
      <p:sp>
        <p:nvSpPr>
          <p:cNvPr id="387" name="Google Shape;387;p21"/>
          <p:cNvSpPr/>
          <p:nvPr/>
        </p:nvSpPr>
        <p:spPr>
          <a:xfrm>
            <a:off x="3398900" y="2278505"/>
            <a:ext cx="2336400" cy="112371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EA9E3"/>
              </a:gs>
              <a:gs pos="100000">
                <a:srgbClr val="B2CEFF"/>
              </a:gs>
            </a:gsLst>
            <a:lin ang="16200000" scaled="0"/>
          </a:gradFill>
          <a:ln cap="flat" cmpd="sng" w="9525">
            <a:solidFill>
              <a:srgbClr val="DDD1E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1" i="0" lang="es-ES" sz="12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Backend Java para CRUD de productos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1" i="0" lang="es-ES" sz="12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DB Oracle conectada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1" i="0" lang="es-ES" sz="12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Frontend; login + listado de inventario</a:t>
            </a:r>
            <a:endParaRPr/>
          </a:p>
        </p:txBody>
      </p:sp>
      <p:sp>
        <p:nvSpPr>
          <p:cNvPr id="388" name="Google Shape;388;p21"/>
          <p:cNvSpPr/>
          <p:nvPr/>
        </p:nvSpPr>
        <p:spPr>
          <a:xfrm>
            <a:off x="6087600" y="2288855"/>
            <a:ext cx="2113613" cy="132802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EA9E3"/>
              </a:gs>
              <a:gs pos="100000">
                <a:srgbClr val="B2CEFF"/>
              </a:gs>
            </a:gsLst>
            <a:lin ang="16200000" scaled="0"/>
          </a:gradFill>
          <a:ln cap="flat" cmpd="sng" w="9525">
            <a:solidFill>
              <a:srgbClr val="DDD1E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1" i="0" lang="es-ES" sz="12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Generación de reportes básicos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1" i="0" lang="es-ES" sz="12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Alertas de stock bajo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1" i="0" lang="es-ES" sz="12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Dashboard inicial en Frontend</a:t>
            </a:r>
            <a:endParaRPr b="1" i="0" sz="12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9" name="Google Shape;389;p21"/>
          <p:cNvSpPr/>
          <p:nvPr/>
        </p:nvSpPr>
        <p:spPr>
          <a:xfrm>
            <a:off x="715100" y="3656662"/>
            <a:ext cx="2257021" cy="1404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EA9E3"/>
              </a:gs>
              <a:gs pos="100000">
                <a:srgbClr val="B2CEFF"/>
              </a:gs>
            </a:gsLst>
            <a:lin ang="16200000" scaled="0"/>
          </a:gradFill>
          <a:ln cap="flat" cmpd="sng" w="9525">
            <a:solidFill>
              <a:srgbClr val="DDD1E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1" i="0" lang="es-ES" sz="11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Procesamiento Batch a GCP Storage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1" i="0" lang="es-ES" sz="11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Entrenamiento modelo Prophet</a:t>
            </a:r>
            <a:endParaRPr b="1" i="0" sz="11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1" i="0" lang="es-ES" sz="11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Consulta y visualización de predicciones en Frontend</a:t>
            </a:r>
            <a:endParaRPr b="1" i="0" sz="11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0" name="Google Shape;390;p21"/>
          <p:cNvSpPr/>
          <p:nvPr/>
        </p:nvSpPr>
        <p:spPr>
          <a:xfrm>
            <a:off x="3408480" y="3713070"/>
            <a:ext cx="1960084" cy="71508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EA9E3"/>
              </a:gs>
              <a:gs pos="100000">
                <a:srgbClr val="B2CEFF"/>
              </a:gs>
            </a:gsLst>
            <a:lin ang="16200000" scaled="0"/>
          </a:gradFill>
          <a:ln cap="flat" cmpd="sng" w="9525">
            <a:solidFill>
              <a:srgbClr val="DDD1E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1" i="0" lang="es-ES" sz="12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Correcciones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1" i="0" lang="es-ES" sz="12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Documentación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1" i="0" lang="es-ES" sz="12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Presentación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2"/>
          <p:cNvSpPr txBox="1"/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ES"/>
              <a:t>Evidencias</a:t>
            </a:r>
            <a:endParaRPr/>
          </a:p>
        </p:txBody>
      </p:sp>
      <p:sp>
        <p:nvSpPr>
          <p:cNvPr id="396" name="Google Shape;396;p22"/>
          <p:cNvSpPr txBox="1"/>
          <p:nvPr>
            <p:ph idx="2" type="title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ES"/>
              <a:t>10</a:t>
            </a:r>
            <a:endParaRPr/>
          </a:p>
        </p:txBody>
      </p:sp>
      <p:cxnSp>
        <p:nvCxnSpPr>
          <p:cNvPr id="397" name="Google Shape;397;p22"/>
          <p:cNvCxnSpPr>
            <a:stCxn id="396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8" name="Google Shape;39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" y="1015766"/>
            <a:ext cx="4904587" cy="306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3"/>
          <p:cNvSpPr txBox="1"/>
          <p:nvPr>
            <p:ph type="title"/>
          </p:nvPr>
        </p:nvSpPr>
        <p:spPr>
          <a:xfrm>
            <a:off x="667065" y="306475"/>
            <a:ext cx="780237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ES"/>
              <a:t>Evidencias</a:t>
            </a:r>
            <a:endParaRPr/>
          </a:p>
        </p:txBody>
      </p:sp>
      <p:sp>
        <p:nvSpPr>
          <p:cNvPr id="404" name="Google Shape;404;p23"/>
          <p:cNvSpPr/>
          <p:nvPr/>
        </p:nvSpPr>
        <p:spPr>
          <a:xfrm>
            <a:off x="3029226" y="1141599"/>
            <a:ext cx="1131600" cy="113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3"/>
          <p:cNvSpPr/>
          <p:nvPr/>
        </p:nvSpPr>
        <p:spPr>
          <a:xfrm>
            <a:off x="4736496" y="1141599"/>
            <a:ext cx="1131600" cy="113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3"/>
          <p:cNvSpPr/>
          <p:nvPr/>
        </p:nvSpPr>
        <p:spPr>
          <a:xfrm>
            <a:off x="4736496" y="2594791"/>
            <a:ext cx="1131600" cy="113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3"/>
          <p:cNvSpPr/>
          <p:nvPr/>
        </p:nvSpPr>
        <p:spPr>
          <a:xfrm>
            <a:off x="3029226" y="2583238"/>
            <a:ext cx="1131600" cy="113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3"/>
          <p:cNvSpPr txBox="1"/>
          <p:nvPr/>
        </p:nvSpPr>
        <p:spPr>
          <a:xfrm>
            <a:off x="927721" y="3090748"/>
            <a:ext cx="1978200" cy="527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Documento con la priorización MoSCoW + detalle de alto nivel.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23"/>
          <p:cNvSpPr txBox="1"/>
          <p:nvPr/>
        </p:nvSpPr>
        <p:spPr>
          <a:xfrm>
            <a:off x="927721" y="1141599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Prototipo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0" name="Google Shape;410;p23"/>
          <p:cNvSpPr txBox="1"/>
          <p:nvPr/>
        </p:nvSpPr>
        <p:spPr>
          <a:xfrm>
            <a:off x="927721" y="1675826"/>
            <a:ext cx="1978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Mockups y flujo de pantallas (para validar UI/UX).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3"/>
          <p:cNvSpPr txBox="1"/>
          <p:nvPr/>
        </p:nvSpPr>
        <p:spPr>
          <a:xfrm>
            <a:off x="6107182" y="1137945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Arquitectura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2" name="Google Shape;412;p23"/>
          <p:cNvSpPr txBox="1"/>
          <p:nvPr/>
        </p:nvSpPr>
        <p:spPr>
          <a:xfrm>
            <a:off x="6107175" y="1566898"/>
            <a:ext cx="2060134" cy="647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Diagramas de infraestructura o flujos.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23"/>
          <p:cNvSpPr txBox="1"/>
          <p:nvPr/>
        </p:nvSpPr>
        <p:spPr>
          <a:xfrm>
            <a:off x="832644" y="2594791"/>
            <a:ext cx="217322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Épicas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4" name="Google Shape;414;p23"/>
          <p:cNvSpPr txBox="1"/>
          <p:nvPr/>
        </p:nvSpPr>
        <p:spPr>
          <a:xfrm>
            <a:off x="6107175" y="2661248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Product Backlog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5" name="Google Shape;415;p23"/>
          <p:cNvSpPr txBox="1"/>
          <p:nvPr/>
        </p:nvSpPr>
        <p:spPr>
          <a:xfrm>
            <a:off x="6107175" y="3295603"/>
            <a:ext cx="1978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Historias de usuario completas y priorizadas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23"/>
          <p:cNvSpPr/>
          <p:nvPr/>
        </p:nvSpPr>
        <p:spPr>
          <a:xfrm>
            <a:off x="3972934" y="3862540"/>
            <a:ext cx="1032066" cy="974485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3"/>
          <p:cNvSpPr txBox="1"/>
          <p:nvPr/>
        </p:nvSpPr>
        <p:spPr>
          <a:xfrm>
            <a:off x="1752365" y="4127285"/>
            <a:ext cx="2242784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Plan Gestión Interesados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8" name="Google Shape;418;p23"/>
          <p:cNvSpPr txBox="1"/>
          <p:nvPr/>
        </p:nvSpPr>
        <p:spPr>
          <a:xfrm>
            <a:off x="5042613" y="4167035"/>
            <a:ext cx="2268696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Quiénes son los actores, su rol y nivel de influencia.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9" name="Google Shape;41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0011" y="1340630"/>
            <a:ext cx="650030" cy="65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5575" y="1366229"/>
            <a:ext cx="650030" cy="65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0011" y="2797476"/>
            <a:ext cx="650030" cy="65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4158" y="2824023"/>
            <a:ext cx="650030" cy="65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0826" y="4024767"/>
            <a:ext cx="650030" cy="650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4"/>
          <p:cNvSpPr txBox="1"/>
          <p:nvPr>
            <p:ph type="title"/>
          </p:nvPr>
        </p:nvSpPr>
        <p:spPr>
          <a:xfrm>
            <a:off x="667065" y="306475"/>
            <a:ext cx="780237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ES"/>
              <a:t>Evidencias</a:t>
            </a:r>
            <a:endParaRPr/>
          </a:p>
        </p:txBody>
      </p:sp>
      <p:sp>
        <p:nvSpPr>
          <p:cNvPr id="429" name="Google Shape;429;p24"/>
          <p:cNvSpPr/>
          <p:nvPr/>
        </p:nvSpPr>
        <p:spPr>
          <a:xfrm>
            <a:off x="3029226" y="1535726"/>
            <a:ext cx="1131600" cy="113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4"/>
          <p:cNvSpPr/>
          <p:nvPr/>
        </p:nvSpPr>
        <p:spPr>
          <a:xfrm>
            <a:off x="4733294" y="1541428"/>
            <a:ext cx="1131600" cy="113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4"/>
          <p:cNvSpPr/>
          <p:nvPr/>
        </p:nvSpPr>
        <p:spPr>
          <a:xfrm>
            <a:off x="4733294" y="3307156"/>
            <a:ext cx="1131600" cy="113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4"/>
          <p:cNvSpPr/>
          <p:nvPr/>
        </p:nvSpPr>
        <p:spPr>
          <a:xfrm>
            <a:off x="3029226" y="3295603"/>
            <a:ext cx="1131600" cy="113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4"/>
          <p:cNvSpPr txBox="1"/>
          <p:nvPr/>
        </p:nvSpPr>
        <p:spPr>
          <a:xfrm>
            <a:off x="927721" y="3861403"/>
            <a:ext cx="1978200" cy="527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Documento para identificar posibles riesgos durante la ejecución del proyecto.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24"/>
          <p:cNvSpPr txBox="1"/>
          <p:nvPr/>
        </p:nvSpPr>
        <p:spPr>
          <a:xfrm>
            <a:off x="927721" y="1474560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Matriz Trazabilidad Requisitos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35" name="Google Shape;435;p24"/>
          <p:cNvSpPr txBox="1"/>
          <p:nvPr/>
        </p:nvSpPr>
        <p:spPr>
          <a:xfrm>
            <a:off x="927721" y="2347650"/>
            <a:ext cx="1978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Matriz que relación RF y RNF con las historias de usuario y define el alcance de estas.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24"/>
          <p:cNvSpPr txBox="1"/>
          <p:nvPr/>
        </p:nvSpPr>
        <p:spPr>
          <a:xfrm>
            <a:off x="6103973" y="1474560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Minutas de Reunión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6103973" y="2092163"/>
            <a:ext cx="2060134" cy="647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Registros escrito o resúmenes de lo que se habla cada reunión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832644" y="3307156"/>
            <a:ext cx="217322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Plan de Riesgos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6103973" y="3373613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Sprint Backlog</a:t>
            </a:r>
            <a:endParaRPr b="1" i="0" sz="20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6103973" y="4007968"/>
            <a:ext cx="1978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Historias de usuario priorizadas por sprint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1" name="Google Shape;44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0956" y="3536388"/>
            <a:ext cx="650030" cy="65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0011" y="1766058"/>
            <a:ext cx="650031" cy="6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4078" y="1738410"/>
            <a:ext cx="650031" cy="6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26699" y="3547940"/>
            <a:ext cx="650031" cy="65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5"/>
          <p:cNvSpPr txBox="1"/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ES"/>
              <a:t>Cronograma</a:t>
            </a:r>
            <a:endParaRPr/>
          </a:p>
        </p:txBody>
      </p:sp>
      <p:sp>
        <p:nvSpPr>
          <p:cNvPr id="450" name="Google Shape;450;p25"/>
          <p:cNvSpPr txBox="1"/>
          <p:nvPr>
            <p:ph idx="2" type="title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ES"/>
              <a:t>11</a:t>
            </a:r>
            <a:endParaRPr/>
          </a:p>
        </p:txBody>
      </p:sp>
      <p:cxnSp>
        <p:nvCxnSpPr>
          <p:cNvPr id="451" name="Google Shape;451;p25"/>
          <p:cNvCxnSpPr>
            <a:stCxn id="450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2" name="Google Shape;4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616" y="1083976"/>
            <a:ext cx="4499967" cy="297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6"/>
          <p:cNvSpPr txBox="1"/>
          <p:nvPr>
            <p:ph type="title"/>
          </p:nvPr>
        </p:nvSpPr>
        <p:spPr>
          <a:xfrm>
            <a:off x="720000" y="29512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ES"/>
              <a:t>Cronograma</a:t>
            </a:r>
            <a:endParaRPr/>
          </a:p>
        </p:txBody>
      </p:sp>
      <p:pic>
        <p:nvPicPr>
          <p:cNvPr id="458" name="Google Shape;4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0885"/>
            <a:ext cx="8839203" cy="1841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7"/>
          <p:cNvSpPr txBox="1"/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ES"/>
              <a:t>Conclusiones</a:t>
            </a:r>
            <a:endParaRPr/>
          </a:p>
        </p:txBody>
      </p:sp>
      <p:sp>
        <p:nvSpPr>
          <p:cNvPr id="464" name="Google Shape;464;p27"/>
          <p:cNvSpPr txBox="1"/>
          <p:nvPr>
            <p:ph idx="2" type="title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ES"/>
              <a:t>12</a:t>
            </a:r>
            <a:endParaRPr/>
          </a:p>
        </p:txBody>
      </p:sp>
      <p:cxnSp>
        <p:nvCxnSpPr>
          <p:cNvPr id="465" name="Google Shape;465;p27"/>
          <p:cNvCxnSpPr>
            <a:stCxn id="464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66" name="Google Shape;46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233" y="1046501"/>
            <a:ext cx="4594813" cy="3050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/>
          <p:nvPr>
            <p:ph idx="4" type="subTitle"/>
          </p:nvPr>
        </p:nvSpPr>
        <p:spPr>
          <a:xfrm>
            <a:off x="440999" y="1688200"/>
            <a:ext cx="1841709" cy="81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Nicolás Caviedes</a:t>
            </a:r>
            <a:endParaRPr/>
          </a:p>
        </p:txBody>
      </p:sp>
      <p:sp>
        <p:nvSpPr>
          <p:cNvPr id="472" name="Google Shape;472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ES"/>
              <a:t>Conclusiones</a:t>
            </a:r>
            <a:endParaRPr/>
          </a:p>
        </p:txBody>
      </p:sp>
      <p:sp>
        <p:nvSpPr>
          <p:cNvPr id="473" name="Google Shape;473;p28"/>
          <p:cNvSpPr txBox="1"/>
          <p:nvPr>
            <p:ph idx="1" type="subTitle"/>
          </p:nvPr>
        </p:nvSpPr>
        <p:spPr>
          <a:xfrm>
            <a:off x="440999" y="2471925"/>
            <a:ext cx="1841709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“Cumplir con los objetivos planteados, asegurando un resultado sólido y un rendimiento que represente fielmente lo aprendido durante la carrera.</a:t>
            </a:r>
            <a:endParaRPr/>
          </a:p>
        </p:txBody>
      </p:sp>
      <p:sp>
        <p:nvSpPr>
          <p:cNvPr id="474" name="Google Shape;474;p28"/>
          <p:cNvSpPr txBox="1"/>
          <p:nvPr/>
        </p:nvSpPr>
        <p:spPr>
          <a:xfrm>
            <a:off x="2550741" y="1688200"/>
            <a:ext cx="1841709" cy="81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i="0" lang="es-ES" sz="22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Sergio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i="0" lang="es-ES" sz="22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Plaza</a:t>
            </a:r>
            <a:endParaRPr/>
          </a:p>
        </p:txBody>
      </p:sp>
      <p:sp>
        <p:nvSpPr>
          <p:cNvPr id="475" name="Google Shape;475;p28"/>
          <p:cNvSpPr txBox="1"/>
          <p:nvPr/>
        </p:nvSpPr>
        <p:spPr>
          <a:xfrm>
            <a:off x="2550741" y="2471925"/>
            <a:ext cx="1841709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“Fortalecer mis habilidades técnicas aplicando un stack real de mercado y consolidando la experiencia adquirida en el desarrollo de soluciones innovadoras.”</a:t>
            </a:r>
            <a:endParaRPr/>
          </a:p>
        </p:txBody>
      </p:sp>
      <p:sp>
        <p:nvSpPr>
          <p:cNvPr id="476" name="Google Shape;476;p28"/>
          <p:cNvSpPr txBox="1"/>
          <p:nvPr/>
        </p:nvSpPr>
        <p:spPr>
          <a:xfrm>
            <a:off x="4706016" y="1688200"/>
            <a:ext cx="1841709" cy="81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i="0" lang="es-ES" sz="22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Yojan</a:t>
            </a:r>
            <a:endParaRPr b="1" i="0" sz="22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i="0" lang="es-ES" sz="22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Cortes</a:t>
            </a:r>
            <a:endParaRPr/>
          </a:p>
        </p:txBody>
      </p:sp>
      <p:sp>
        <p:nvSpPr>
          <p:cNvPr id="477" name="Google Shape;477;p28"/>
          <p:cNvSpPr txBox="1"/>
          <p:nvPr/>
        </p:nvSpPr>
        <p:spPr>
          <a:xfrm>
            <a:off x="4706016" y="2471925"/>
            <a:ext cx="1841709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“Enriquecer mi aprendizaje participando en la documentación y validación del proyecto como parte de un equipo multidisciplinario.”</a:t>
            </a:r>
            <a:endParaRPr/>
          </a:p>
        </p:txBody>
      </p:sp>
      <p:sp>
        <p:nvSpPr>
          <p:cNvPr id="478" name="Google Shape;478;p28"/>
          <p:cNvSpPr txBox="1"/>
          <p:nvPr/>
        </p:nvSpPr>
        <p:spPr>
          <a:xfrm>
            <a:off x="6861292" y="1688200"/>
            <a:ext cx="1841709" cy="81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i="0" lang="es-ES" sz="22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Néstor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i="0" lang="es-ES" sz="22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Barrera</a:t>
            </a:r>
            <a:endParaRPr/>
          </a:p>
        </p:txBody>
      </p:sp>
      <p:sp>
        <p:nvSpPr>
          <p:cNvPr id="479" name="Google Shape;479;p28"/>
          <p:cNvSpPr txBox="1"/>
          <p:nvPr/>
        </p:nvSpPr>
        <p:spPr>
          <a:xfrm>
            <a:off x="6861292" y="2471925"/>
            <a:ext cx="1841709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“Aumentar mi experiencia práctica aportando en tareas de soporte y control, reforzando la importancia del trabajo colaborativo.”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345" y="416914"/>
            <a:ext cx="4329655" cy="430967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 txBox="1"/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ES"/>
              <a:t>Contexto</a:t>
            </a:r>
            <a:endParaRPr/>
          </a:p>
        </p:txBody>
      </p:sp>
      <p:sp>
        <p:nvSpPr>
          <p:cNvPr id="182" name="Google Shape;182;p3"/>
          <p:cNvSpPr txBox="1"/>
          <p:nvPr>
            <p:ph idx="2" type="title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ES"/>
              <a:t>01</a:t>
            </a:r>
            <a:endParaRPr/>
          </a:p>
        </p:txBody>
      </p:sp>
      <p:cxnSp>
        <p:nvCxnSpPr>
          <p:cNvPr id="183" name="Google Shape;183;p3"/>
          <p:cNvCxnSpPr>
            <a:stCxn id="182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 txBox="1"/>
          <p:nvPr>
            <p:ph idx="1" type="body"/>
          </p:nvPr>
        </p:nvSpPr>
        <p:spPr>
          <a:xfrm>
            <a:off x="347184" y="1333425"/>
            <a:ext cx="3665960" cy="3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400"/>
              <a:t>El alcance inicial del proyecto está dirigido a </a:t>
            </a:r>
            <a:r>
              <a:rPr b="1" lang="es-ES" sz="1400"/>
              <a:t>negocios del rubro nocturno</a:t>
            </a:r>
            <a:r>
              <a:rPr lang="es-ES" sz="1400"/>
              <a:t>, donde la variabilidad en el consumo y la necesidad de controlar el stock son más críticas:</a:t>
            </a:r>
            <a:endParaRPr/>
          </a:p>
          <a:p>
            <a:pPr indent="-171450" lvl="0" marL="1714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o"/>
            </a:pPr>
            <a:r>
              <a:rPr b="1" lang="es-ES" sz="1400"/>
              <a:t>Pubs y bares</a:t>
            </a:r>
            <a:r>
              <a:rPr lang="es-ES" sz="1400"/>
              <a:t>.</a:t>
            </a:r>
            <a:endParaRPr/>
          </a:p>
          <a:p>
            <a:pPr indent="-171450" lvl="0" marL="1714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o"/>
            </a:pPr>
            <a:r>
              <a:rPr b="1" lang="es-ES" sz="1400"/>
              <a:t>Restobares</a:t>
            </a:r>
            <a:r>
              <a:rPr lang="es-ES" sz="1400"/>
              <a:t>.</a:t>
            </a:r>
            <a:endParaRPr/>
          </a:p>
          <a:p>
            <a:pPr indent="-171450" lvl="0" marL="1714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o"/>
            </a:pPr>
            <a:r>
              <a:rPr b="1" lang="es-ES" sz="1400"/>
              <a:t>Discotecas</a:t>
            </a:r>
            <a:r>
              <a:rPr lang="es-ES" sz="1400"/>
              <a:t>.</a:t>
            </a:r>
            <a:endParaRPr/>
          </a:p>
          <a:p>
            <a:pPr indent="-82550" lvl="0" marL="1714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400"/>
              <a:t>Hemos definido este segmento como punto de partida porque representa un entorno con </a:t>
            </a:r>
            <a:r>
              <a:rPr b="1" lang="es-ES" sz="1400"/>
              <a:t>alta demanda</a:t>
            </a:r>
            <a:r>
              <a:rPr lang="es-ES" sz="1400"/>
              <a:t>, </a:t>
            </a:r>
            <a:r>
              <a:rPr b="1" lang="es-ES" sz="1400"/>
              <a:t>riesgo económico y</a:t>
            </a:r>
            <a:r>
              <a:rPr lang="es-ES" sz="1400"/>
              <a:t> </a:t>
            </a:r>
            <a:r>
              <a:rPr b="1" lang="es-ES" sz="1400"/>
              <a:t>necesidades claras de predicción y control de inventario</a:t>
            </a:r>
            <a:r>
              <a:rPr lang="es-ES" sz="1400"/>
              <a:t>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89" name="Google Shape;18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ES"/>
              <a:t>Contexto</a:t>
            </a:r>
            <a:endParaRPr/>
          </a:p>
        </p:txBody>
      </p:sp>
      <p:cxnSp>
        <p:nvCxnSpPr>
          <p:cNvPr id="190" name="Google Shape;190;p4"/>
          <p:cNvCxnSpPr/>
          <p:nvPr/>
        </p:nvCxnSpPr>
        <p:spPr>
          <a:xfrm flipH="1">
            <a:off x="4399293" y="1620825"/>
            <a:ext cx="8700" cy="278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1" name="Google Shape;1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4142" y="1869375"/>
            <a:ext cx="4057650" cy="2286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636" y="489737"/>
            <a:ext cx="4150364" cy="41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5"/>
          <p:cNvSpPr txBox="1"/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ES"/>
              <a:t>Problema</a:t>
            </a:r>
            <a:endParaRPr/>
          </a:p>
        </p:txBody>
      </p:sp>
      <p:sp>
        <p:nvSpPr>
          <p:cNvPr id="198" name="Google Shape;198;p5"/>
          <p:cNvSpPr txBox="1"/>
          <p:nvPr>
            <p:ph idx="2" type="title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ES"/>
              <a:t>02</a:t>
            </a:r>
            <a:endParaRPr/>
          </a:p>
        </p:txBody>
      </p:sp>
      <p:cxnSp>
        <p:nvCxnSpPr>
          <p:cNvPr id="199" name="Google Shape;199;p5"/>
          <p:cNvCxnSpPr>
            <a:stCxn id="198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1058" y="1745541"/>
            <a:ext cx="662302" cy="66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0517" y="1746980"/>
            <a:ext cx="662303" cy="662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2932" y="1717358"/>
            <a:ext cx="662303" cy="66230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6"/>
          <p:cNvSpPr txBox="1"/>
          <p:nvPr>
            <p:ph type="title"/>
          </p:nvPr>
        </p:nvSpPr>
        <p:spPr>
          <a:xfrm>
            <a:off x="720012" y="31422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ES"/>
              <a:t>Problema</a:t>
            </a:r>
            <a:endParaRPr/>
          </a:p>
        </p:txBody>
      </p:sp>
      <p:sp>
        <p:nvSpPr>
          <p:cNvPr id="208" name="Google Shape;208;p6"/>
          <p:cNvSpPr txBox="1"/>
          <p:nvPr>
            <p:ph idx="1" type="subTitle"/>
          </p:nvPr>
        </p:nvSpPr>
        <p:spPr>
          <a:xfrm>
            <a:off x="959848" y="2509076"/>
            <a:ext cx="1588473" cy="14566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Las PYMEs y empresas de eventos enfrentan </a:t>
            </a:r>
            <a:r>
              <a:rPr b="1" lang="es-ES"/>
              <a:t>pérdidas constantes de control en inventario y recursos.</a:t>
            </a:r>
            <a:endParaRPr b="1"/>
          </a:p>
        </p:txBody>
      </p:sp>
      <p:sp>
        <p:nvSpPr>
          <p:cNvPr id="209" name="Google Shape;209;p6"/>
          <p:cNvSpPr txBox="1"/>
          <p:nvPr>
            <p:ph idx="2" type="subTitle"/>
          </p:nvPr>
        </p:nvSpPr>
        <p:spPr>
          <a:xfrm>
            <a:off x="2792562" y="2519214"/>
            <a:ext cx="1588466" cy="14464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ES"/>
              <a:t>No hay trazabilidad clara </a:t>
            </a:r>
            <a:r>
              <a:rPr lang="es-ES"/>
              <a:t> de productos, ventas o consumos</a:t>
            </a:r>
            <a:r>
              <a:rPr b="1" lang="es-ES"/>
              <a:t>.</a:t>
            </a:r>
            <a:endParaRPr/>
          </a:p>
        </p:txBody>
      </p:sp>
      <p:sp>
        <p:nvSpPr>
          <p:cNvPr id="210" name="Google Shape;210;p6"/>
          <p:cNvSpPr txBox="1"/>
          <p:nvPr/>
        </p:nvSpPr>
        <p:spPr>
          <a:xfrm>
            <a:off x="2795902" y="920553"/>
            <a:ext cx="3552196" cy="5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</a:pPr>
            <a:r>
              <a:rPr b="1" i="1" lang="es-ES" sz="2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¿Por qué este proyecto?</a:t>
            </a:r>
            <a:endParaRPr b="1" i="1" sz="35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11" name="Google Shape;211;p6"/>
          <p:cNvGrpSpPr/>
          <p:nvPr/>
        </p:nvGrpSpPr>
        <p:grpSpPr>
          <a:xfrm>
            <a:off x="4625269" y="1717358"/>
            <a:ext cx="1588466" cy="2248326"/>
            <a:chOff x="4625269" y="1717358"/>
            <a:chExt cx="1588466" cy="2248326"/>
          </a:xfrm>
        </p:grpSpPr>
        <p:pic>
          <p:nvPicPr>
            <p:cNvPr id="212" name="Google Shape;212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78102" y="1717358"/>
              <a:ext cx="662302" cy="662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6"/>
            <p:cNvSpPr txBox="1"/>
            <p:nvPr/>
          </p:nvSpPr>
          <p:spPr>
            <a:xfrm>
              <a:off x="4625269" y="2553289"/>
              <a:ext cx="1588466" cy="14123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None/>
              </a:pPr>
              <a:r>
                <a:rPr b="0" i="0" lang="es-ES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Las decisiones se toman con datos incompletos o atrasados.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None/>
              </a:pPr>
              <a:r>
                <a:t/>
              </a:r>
              <a:endParaRPr b="1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4" name="Google Shape;214;p6"/>
          <p:cNvSpPr txBox="1"/>
          <p:nvPr/>
        </p:nvSpPr>
        <p:spPr>
          <a:xfrm>
            <a:off x="6457976" y="2553289"/>
            <a:ext cx="1588466" cy="14123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Falta de </a:t>
            </a:r>
            <a:r>
              <a:rPr b="1" i="0" lang="es-E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información centralizada y en tiempo real</a:t>
            </a:r>
            <a:r>
              <a:rPr b="0" i="0" lang="es-E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→ genera errores humanos y costos ocultos.</a:t>
            </a:r>
            <a:endParaRPr/>
          </a:p>
        </p:txBody>
      </p:sp>
      <p:sp>
        <p:nvSpPr>
          <p:cNvPr id="215" name="Google Shape;215;p6"/>
          <p:cNvSpPr txBox="1"/>
          <p:nvPr/>
        </p:nvSpPr>
        <p:spPr>
          <a:xfrm>
            <a:off x="1278715" y="4256576"/>
            <a:ext cx="6693108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 no se aborda ahora, el problema seguirá generando </a:t>
            </a:r>
            <a:r>
              <a:rPr b="1" i="0" lang="es-E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ineficiencia y pérdida de competitividad</a:t>
            </a:r>
            <a:r>
              <a:rPr b="0" i="0" lang="es-E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283" y="450091"/>
            <a:ext cx="4196717" cy="419671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"/>
          <p:cNvSpPr txBox="1"/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ES"/>
              <a:t>Necesidad</a:t>
            </a:r>
            <a:endParaRPr/>
          </a:p>
        </p:txBody>
      </p:sp>
      <p:sp>
        <p:nvSpPr>
          <p:cNvPr id="222" name="Google Shape;222;p7"/>
          <p:cNvSpPr txBox="1"/>
          <p:nvPr>
            <p:ph idx="2" type="title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ES"/>
              <a:t>03</a:t>
            </a:r>
            <a:endParaRPr/>
          </a:p>
        </p:txBody>
      </p:sp>
      <p:cxnSp>
        <p:nvCxnSpPr>
          <p:cNvPr id="223" name="Google Shape;223;p7"/>
          <p:cNvCxnSpPr>
            <a:stCxn id="222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8625" y="1748854"/>
            <a:ext cx="894412" cy="894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0963" y="1748854"/>
            <a:ext cx="894412" cy="8944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8"/>
          <p:cNvSpPr txBox="1"/>
          <p:nvPr>
            <p:ph idx="5" type="subTitle"/>
          </p:nvPr>
        </p:nvSpPr>
        <p:spPr>
          <a:xfrm>
            <a:off x="1047761" y="2706661"/>
            <a:ext cx="2996138" cy="179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s-ES" sz="1600"/>
              <a:t>El mercado nocturno requiere soluciones tecnológicas que les den </a:t>
            </a:r>
            <a:r>
              <a:rPr lang="es-ES" sz="1600"/>
              <a:t>predicciones confiables y trazabilidad completa de insumos</a:t>
            </a:r>
            <a:r>
              <a:rPr b="0" lang="es-ES" sz="1600"/>
              <a:t>.</a:t>
            </a:r>
            <a:endParaRPr/>
          </a:p>
        </p:txBody>
      </p:sp>
      <p:sp>
        <p:nvSpPr>
          <p:cNvPr id="231" name="Google Shape;231;p8"/>
          <p:cNvSpPr txBox="1"/>
          <p:nvPr>
            <p:ph type="title"/>
          </p:nvPr>
        </p:nvSpPr>
        <p:spPr>
          <a:xfrm>
            <a:off x="720000" y="55745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ES"/>
              <a:t>Necesidad</a:t>
            </a:r>
            <a:endParaRPr/>
          </a:p>
        </p:txBody>
      </p:sp>
      <p:sp>
        <p:nvSpPr>
          <p:cNvPr id="232" name="Google Shape;232;p8"/>
          <p:cNvSpPr txBox="1"/>
          <p:nvPr/>
        </p:nvSpPr>
        <p:spPr>
          <a:xfrm>
            <a:off x="5100101" y="2706661"/>
            <a:ext cx="2996138" cy="179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De esta forma pueden </a:t>
            </a:r>
            <a:r>
              <a:rPr b="1" i="0" lang="es-ES" sz="16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optimizar recursos, maximizar ganancias y mantenerse competitivos en un entorno cada vez más exigente</a:t>
            </a:r>
            <a:r>
              <a:rPr b="0" i="0" lang="es-ES" sz="16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146" y="447048"/>
            <a:ext cx="4316854" cy="424940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9"/>
          <p:cNvSpPr txBox="1"/>
          <p:nvPr>
            <p:ph type="title"/>
          </p:nvPr>
        </p:nvSpPr>
        <p:spPr>
          <a:xfrm>
            <a:off x="4915600" y="2751650"/>
            <a:ext cx="3513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ES"/>
              <a:t>Solución</a:t>
            </a:r>
            <a:endParaRPr/>
          </a:p>
        </p:txBody>
      </p:sp>
      <p:sp>
        <p:nvSpPr>
          <p:cNvPr id="239" name="Google Shape;239;p9"/>
          <p:cNvSpPr txBox="1"/>
          <p:nvPr>
            <p:ph idx="2" type="title"/>
          </p:nvPr>
        </p:nvSpPr>
        <p:spPr>
          <a:xfrm>
            <a:off x="4915599" y="1706650"/>
            <a:ext cx="1328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ES"/>
              <a:t>04</a:t>
            </a:r>
            <a:endParaRPr/>
          </a:p>
        </p:txBody>
      </p:sp>
      <p:cxnSp>
        <p:nvCxnSpPr>
          <p:cNvPr id="240" name="Google Shape;240;p9"/>
          <p:cNvCxnSpPr>
            <a:stCxn id="239" idx="3"/>
          </p:cNvCxnSpPr>
          <p:nvPr/>
        </p:nvCxnSpPr>
        <p:spPr>
          <a:xfrm>
            <a:off x="6244299" y="2127550"/>
            <a:ext cx="2031600" cy="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iny Gradients Business Plan by Slidesgo">
  <a:themeElements>
    <a:clrScheme name="Simple Light">
      <a:dk1>
        <a:srgbClr val="292929"/>
      </a:dk1>
      <a:lt1>
        <a:srgbClr val="F8F3FF"/>
      </a:lt1>
      <a:dk2>
        <a:srgbClr val="D1DCD0"/>
      </a:dk2>
      <a:lt2>
        <a:srgbClr val="B1D2D5"/>
      </a:lt2>
      <a:accent1>
        <a:srgbClr val="98ADDA"/>
      </a:accent1>
      <a:accent2>
        <a:srgbClr val="C8B6DD"/>
      </a:accent2>
      <a:accent3>
        <a:srgbClr val="FDCAB5"/>
      </a:accent3>
      <a:accent4>
        <a:srgbClr val="ECE4BA"/>
      </a:accent4>
      <a:accent5>
        <a:srgbClr val="FFFFFF"/>
      </a:accent5>
      <a:accent6>
        <a:srgbClr val="FFFFFF"/>
      </a:accent6>
      <a:hlink>
        <a:srgbClr val="29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